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Montserrat 1 Bold" panose="02010600030101010101" charset="0"/>
      <p:regular r:id="rId16"/>
    </p:embeddedFont>
    <p:embeddedFont>
      <p:font typeface="Montserrat 2" panose="02010600030101010101" charset="0"/>
      <p:regular r:id="rId17"/>
    </p:embeddedFont>
    <p:embeddedFont>
      <p:font typeface="Noto Sans" panose="020B0502040504020204" pitchFamily="34" charset="0"/>
      <p:regular r:id="rId18"/>
    </p:embeddedFont>
    <p:embeddedFont>
      <p:font typeface="Noto Sans Bold" panose="020B0802040504020204" charset="0"/>
      <p:regular r:id="rId19"/>
    </p:embeddedFont>
    <p:embeddedFont>
      <p:font typeface="Open Sauce" panose="02010600030101010101" charset="0"/>
      <p:regular r:id="rId20"/>
    </p:embeddedFont>
    <p:embeddedFont>
      <p:font typeface="Open Sauce Bold" panose="02010600030101010101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8" d="100"/>
          <a:sy n="38" d="100"/>
        </p:scale>
        <p:origin x="98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svg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.svg"/><Relationship Id="rId7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5.svg"/><Relationship Id="rId10" Type="http://schemas.openxmlformats.org/officeDocument/2006/relationships/image" Target="../media/image37.png"/><Relationship Id="rId4" Type="http://schemas.openxmlformats.org/officeDocument/2006/relationships/image" Target="../media/image4.png"/><Relationship Id="rId9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3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sv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10" Type="http://schemas.openxmlformats.org/officeDocument/2006/relationships/image" Target="../media/image12.pn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sv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3.svg"/><Relationship Id="rId7" Type="http://schemas.openxmlformats.org/officeDocument/2006/relationships/image" Target="../media/image22.png"/><Relationship Id="rId12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5.png"/><Relationship Id="rId5" Type="http://schemas.openxmlformats.org/officeDocument/2006/relationships/image" Target="../media/image5.svg"/><Relationship Id="rId10" Type="http://schemas.openxmlformats.org/officeDocument/2006/relationships/image" Target="../media/image25.png"/><Relationship Id="rId4" Type="http://schemas.openxmlformats.org/officeDocument/2006/relationships/image" Target="../media/image4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3.svg"/><Relationship Id="rId7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610206" y="3976604"/>
            <a:ext cx="6026960" cy="3387703"/>
          </a:xfrm>
          <a:custGeom>
            <a:avLst/>
            <a:gdLst/>
            <a:ahLst/>
            <a:cxnLst/>
            <a:rect l="l" t="t" r="r" b="b"/>
            <a:pathLst>
              <a:path w="6026960" h="3387703">
                <a:moveTo>
                  <a:pt x="0" y="0"/>
                </a:moveTo>
                <a:lnTo>
                  <a:pt x="6026960" y="0"/>
                </a:lnTo>
                <a:lnTo>
                  <a:pt x="6026960" y="3387703"/>
                </a:lnTo>
                <a:lnTo>
                  <a:pt x="0" y="338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1232340" cy="10287000"/>
            <a:chOff x="0" y="0"/>
            <a:chExt cx="2958312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58312" cy="2709333"/>
            </a:xfrm>
            <a:custGeom>
              <a:avLst/>
              <a:gdLst/>
              <a:ahLst/>
              <a:cxnLst/>
              <a:rect l="l" t="t" r="r" b="b"/>
              <a:pathLst>
                <a:path w="2958312" h="2709333">
                  <a:moveTo>
                    <a:pt x="0" y="0"/>
                  </a:moveTo>
                  <a:lnTo>
                    <a:pt x="2958312" y="0"/>
                  </a:lnTo>
                  <a:lnTo>
                    <a:pt x="295831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2958312" cy="27760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46121" y="2439465"/>
            <a:ext cx="10834619" cy="4136367"/>
          </a:xfrm>
          <a:custGeom>
            <a:avLst/>
            <a:gdLst/>
            <a:ahLst/>
            <a:cxnLst/>
            <a:rect l="l" t="t" r="r" b="b"/>
            <a:pathLst>
              <a:path w="10834619" h="4136367">
                <a:moveTo>
                  <a:pt x="0" y="0"/>
                </a:moveTo>
                <a:lnTo>
                  <a:pt x="10834619" y="0"/>
                </a:lnTo>
                <a:lnTo>
                  <a:pt x="10834619" y="4136367"/>
                </a:lnTo>
                <a:lnTo>
                  <a:pt x="0" y="4136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7318" r="-8249" b="-166226"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7" name="Group 7"/>
          <p:cNvGrpSpPr/>
          <p:nvPr/>
        </p:nvGrpSpPr>
        <p:grpSpPr>
          <a:xfrm>
            <a:off x="14457676" y="9410194"/>
            <a:ext cx="2801624" cy="99951"/>
            <a:chOff x="0" y="0"/>
            <a:chExt cx="737876" cy="2632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37876" cy="26325"/>
            </a:xfrm>
            <a:custGeom>
              <a:avLst/>
              <a:gdLst/>
              <a:ahLst/>
              <a:cxnLst/>
              <a:rect l="l" t="t" r="r" b="b"/>
              <a:pathLst>
                <a:path w="737876" h="26325">
                  <a:moveTo>
                    <a:pt x="0" y="0"/>
                  </a:moveTo>
                  <a:lnTo>
                    <a:pt x="737876" y="0"/>
                  </a:lnTo>
                  <a:lnTo>
                    <a:pt x="737876" y="26325"/>
                  </a:lnTo>
                  <a:lnTo>
                    <a:pt x="0" y="26325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737876" cy="93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5400000">
            <a:off x="10621474" y="7602202"/>
            <a:ext cx="1088762" cy="1111297"/>
          </a:xfrm>
          <a:custGeom>
            <a:avLst/>
            <a:gdLst/>
            <a:ahLst/>
            <a:cxnLst/>
            <a:rect l="l" t="t" r="r" b="b"/>
            <a:pathLst>
              <a:path w="1088762" h="1111297">
                <a:moveTo>
                  <a:pt x="0" y="0"/>
                </a:moveTo>
                <a:lnTo>
                  <a:pt x="1088761" y="0"/>
                </a:lnTo>
                <a:lnTo>
                  <a:pt x="1088761" y="1111298"/>
                </a:lnTo>
                <a:lnTo>
                  <a:pt x="0" y="11112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>
          <a:xfrm rot="5400000">
            <a:off x="9790359" y="3971109"/>
            <a:ext cx="531044" cy="542036"/>
          </a:xfrm>
          <a:custGeom>
            <a:avLst/>
            <a:gdLst/>
            <a:ahLst/>
            <a:cxnLst/>
            <a:rect l="l" t="t" r="r" b="b"/>
            <a:pathLst>
              <a:path w="531044" h="542036">
                <a:moveTo>
                  <a:pt x="0" y="0"/>
                </a:moveTo>
                <a:lnTo>
                  <a:pt x="531044" y="0"/>
                </a:lnTo>
                <a:lnTo>
                  <a:pt x="531044" y="542035"/>
                </a:lnTo>
                <a:lnTo>
                  <a:pt x="0" y="5420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 rot="5400000">
            <a:off x="15987374" y="4114678"/>
            <a:ext cx="1088762" cy="1111297"/>
          </a:xfrm>
          <a:custGeom>
            <a:avLst/>
            <a:gdLst/>
            <a:ahLst/>
            <a:cxnLst/>
            <a:rect l="l" t="t" r="r" b="b"/>
            <a:pathLst>
              <a:path w="1088762" h="1111297">
                <a:moveTo>
                  <a:pt x="0" y="0"/>
                </a:moveTo>
                <a:lnTo>
                  <a:pt x="1088762" y="0"/>
                </a:lnTo>
                <a:lnTo>
                  <a:pt x="1088762" y="1111298"/>
                </a:lnTo>
                <a:lnTo>
                  <a:pt x="0" y="11112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 rot="5400000">
            <a:off x="15710585" y="4943690"/>
            <a:ext cx="531044" cy="542036"/>
          </a:xfrm>
          <a:custGeom>
            <a:avLst/>
            <a:gdLst/>
            <a:ahLst/>
            <a:cxnLst/>
            <a:rect l="l" t="t" r="r" b="b"/>
            <a:pathLst>
              <a:path w="531044" h="542036">
                <a:moveTo>
                  <a:pt x="0" y="0"/>
                </a:moveTo>
                <a:lnTo>
                  <a:pt x="531044" y="0"/>
                </a:lnTo>
                <a:lnTo>
                  <a:pt x="531044" y="542036"/>
                </a:lnTo>
                <a:lnTo>
                  <a:pt x="0" y="5420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>
            <a:off x="16247125" y="504082"/>
            <a:ext cx="1424648" cy="1424648"/>
          </a:xfrm>
          <a:custGeom>
            <a:avLst/>
            <a:gdLst/>
            <a:ahLst/>
            <a:cxnLst/>
            <a:rect l="l" t="t" r="r" b="b"/>
            <a:pathLst>
              <a:path w="1424648" h="1424648">
                <a:moveTo>
                  <a:pt x="0" y="0"/>
                </a:moveTo>
                <a:lnTo>
                  <a:pt x="1424647" y="0"/>
                </a:lnTo>
                <a:lnTo>
                  <a:pt x="1424647" y="1424647"/>
                </a:lnTo>
                <a:lnTo>
                  <a:pt x="0" y="14246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>
            <a:off x="12570044" y="504082"/>
            <a:ext cx="2626079" cy="1424648"/>
          </a:xfrm>
          <a:custGeom>
            <a:avLst/>
            <a:gdLst/>
            <a:ahLst/>
            <a:cxnLst/>
            <a:rect l="l" t="t" r="r" b="b"/>
            <a:pathLst>
              <a:path w="2626079" h="1424648">
                <a:moveTo>
                  <a:pt x="0" y="0"/>
                </a:moveTo>
                <a:lnTo>
                  <a:pt x="2626078" y="0"/>
                </a:lnTo>
                <a:lnTo>
                  <a:pt x="2626078" y="1424647"/>
                </a:lnTo>
                <a:lnTo>
                  <a:pt x="0" y="14246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TextBox 16"/>
          <p:cNvSpPr txBox="1"/>
          <p:nvPr/>
        </p:nvSpPr>
        <p:spPr>
          <a:xfrm>
            <a:off x="1293280" y="2707424"/>
            <a:ext cx="8386808" cy="3609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FFFFFF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Ottimizzazione delle Infrastrutture Cloud su AWS: Terraform, Terragrunt e la Gestione Multi-Ambiente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525210" y="8129276"/>
            <a:ext cx="2670354" cy="555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Candidato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503521" y="8833869"/>
            <a:ext cx="2591594" cy="502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Junhuang Chen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503521" y="9519670"/>
            <a:ext cx="2713732" cy="453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Mat. 0512112650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11320" y="7584895"/>
            <a:ext cx="2120157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60"/>
              </a:lnSpc>
              <a:spcBef>
                <a:spcPct val="0"/>
              </a:spcBef>
            </a:pPr>
            <a:r>
              <a:rPr lang="en-US" sz="3200">
                <a:solidFill>
                  <a:srgbClr val="F7F3EF"/>
                </a:solidFill>
                <a:latin typeface="Open Sauce"/>
                <a:ea typeface="Open Sauce"/>
                <a:cs typeface="Open Sauce"/>
                <a:sym typeface="Open Sauce"/>
              </a:rPr>
              <a:t>Relatore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11320" y="8010980"/>
            <a:ext cx="5072683" cy="502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F7F3EF"/>
                </a:solidFill>
                <a:latin typeface="Open Sauce"/>
                <a:ea typeface="Open Sauce"/>
                <a:cs typeface="Open Sauce"/>
                <a:sym typeface="Open Sauce"/>
              </a:rPr>
              <a:t>Prof. Arcangelo Castiglione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11320" y="8783892"/>
            <a:ext cx="4804851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60"/>
              </a:lnSpc>
              <a:spcBef>
                <a:spcPct val="0"/>
              </a:spcBef>
            </a:pPr>
            <a:r>
              <a:rPr lang="en-US" sz="3200">
                <a:solidFill>
                  <a:srgbClr val="F7F3EF"/>
                </a:solidFill>
                <a:latin typeface="Open Sauce"/>
                <a:ea typeface="Open Sauce"/>
                <a:cs typeface="Open Sauce"/>
                <a:sym typeface="Open Sauce"/>
              </a:rPr>
              <a:t>Relatore esterno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11320" y="9215822"/>
            <a:ext cx="6263430" cy="502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F7F3EF"/>
                </a:solidFill>
                <a:latin typeface="Open Sauce"/>
                <a:ea typeface="Open Sauce"/>
                <a:cs typeface="Open Sauce"/>
                <a:sym typeface="Open Sauce"/>
              </a:rPr>
              <a:t>Gabriele Previtera (Epsilon SRL)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9" name="Freeform 9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>
            <a:off x="6724221" y="2283622"/>
            <a:ext cx="1286805" cy="1286805"/>
          </a:xfrm>
          <a:custGeom>
            <a:avLst/>
            <a:gdLst/>
            <a:ahLst/>
            <a:cxnLst/>
            <a:rect l="l" t="t" r="r" b="b"/>
            <a:pathLst>
              <a:path w="1286805" h="1286805">
                <a:moveTo>
                  <a:pt x="0" y="0"/>
                </a:moveTo>
                <a:lnTo>
                  <a:pt x="1286805" y="0"/>
                </a:lnTo>
                <a:lnTo>
                  <a:pt x="1286805" y="1286805"/>
                </a:lnTo>
                <a:lnTo>
                  <a:pt x="0" y="12868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2071325" y="4265752"/>
            <a:ext cx="14145350" cy="2050051"/>
          </a:xfrm>
          <a:custGeom>
            <a:avLst/>
            <a:gdLst/>
            <a:ahLst/>
            <a:cxnLst/>
            <a:rect l="l" t="t" r="r" b="b"/>
            <a:pathLst>
              <a:path w="14145350" h="2050051">
                <a:moveTo>
                  <a:pt x="0" y="0"/>
                </a:moveTo>
                <a:lnTo>
                  <a:pt x="14145350" y="0"/>
                </a:lnTo>
                <a:lnTo>
                  <a:pt x="14145350" y="2050051"/>
                </a:lnTo>
                <a:lnTo>
                  <a:pt x="0" y="205005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Processo di Deployment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176480" y="2635435"/>
            <a:ext cx="3387299" cy="60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62"/>
              </a:lnSpc>
              <a:spcBef>
                <a:spcPct val="0"/>
              </a:spcBef>
            </a:pPr>
            <a:r>
              <a:rPr lang="en-US" sz="4052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Terragrunt</a:t>
            </a:r>
          </a:p>
        </p:txBody>
      </p:sp>
      <p:sp>
        <p:nvSpPr>
          <p:cNvPr id="16" name="Freeform 16"/>
          <p:cNvSpPr/>
          <p:nvPr/>
        </p:nvSpPr>
        <p:spPr>
          <a:xfrm>
            <a:off x="4439894" y="7144478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TextBox 17"/>
          <p:cNvSpPr txBox="1"/>
          <p:nvPr/>
        </p:nvSpPr>
        <p:spPr>
          <a:xfrm>
            <a:off x="5146008" y="7106378"/>
            <a:ext cx="8673253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Passaggi migliorati rispetto a Terraform.</a:t>
            </a:r>
          </a:p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endParaRPr lang="en-US" sz="2400" b="1">
              <a:solidFill>
                <a:srgbClr val="000000"/>
              </a:solidFill>
              <a:latin typeface="Noto Sans Bold"/>
              <a:ea typeface="Noto Sans Bold"/>
              <a:cs typeface="Noto Sans Bold"/>
              <a:sym typeface="Noto Sans Bold"/>
            </a:endParaRPr>
          </a:p>
        </p:txBody>
      </p:sp>
      <p:sp>
        <p:nvSpPr>
          <p:cNvPr id="18" name="Freeform 18"/>
          <p:cNvSpPr/>
          <p:nvPr/>
        </p:nvSpPr>
        <p:spPr>
          <a:xfrm>
            <a:off x="4439894" y="8023213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9" name="TextBox 19"/>
          <p:cNvSpPr txBox="1"/>
          <p:nvPr/>
        </p:nvSpPr>
        <p:spPr>
          <a:xfrm>
            <a:off x="5146008" y="7985113"/>
            <a:ext cx="10488606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Automazione delle configurazioni e gestione centralizzata.</a:t>
            </a:r>
          </a:p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endParaRPr lang="en-US" sz="2400" b="1">
              <a:solidFill>
                <a:srgbClr val="000000"/>
              </a:solidFill>
              <a:latin typeface="Noto Sans Bold"/>
              <a:ea typeface="Noto Sans Bold"/>
              <a:cs typeface="Noto Sans Bold"/>
              <a:sym typeface="Noto Sans Bold"/>
            </a:endParaRPr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6" name="Freeform 6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3000268" y="1980698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6160" y="1840542"/>
            <a:ext cx="3875680" cy="6961123"/>
          </a:xfrm>
          <a:prstGeom prst="rect">
            <a:avLst/>
          </a:prstGeom>
        </p:spPr>
      </p:pic>
      <p:sp>
        <p:nvSpPr>
          <p:cNvPr id="14" name="Freeform 14"/>
          <p:cNvSpPr/>
          <p:nvPr/>
        </p:nvSpPr>
        <p:spPr>
          <a:xfrm>
            <a:off x="1664498" y="3464337"/>
            <a:ext cx="4353517" cy="2030847"/>
          </a:xfrm>
          <a:custGeom>
            <a:avLst/>
            <a:gdLst/>
            <a:ahLst/>
            <a:cxnLst/>
            <a:rect l="l" t="t" r="r" b="b"/>
            <a:pathLst>
              <a:path w="4353517" h="2030847">
                <a:moveTo>
                  <a:pt x="0" y="0"/>
                </a:moveTo>
                <a:lnTo>
                  <a:pt x="4353516" y="0"/>
                </a:lnTo>
                <a:lnTo>
                  <a:pt x="4353516" y="2030847"/>
                </a:lnTo>
                <a:lnTo>
                  <a:pt x="0" y="20308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>
            <a:off x="12041922" y="3572947"/>
            <a:ext cx="1286805" cy="1286805"/>
          </a:xfrm>
          <a:custGeom>
            <a:avLst/>
            <a:gdLst/>
            <a:ahLst/>
            <a:cxnLst/>
            <a:rect l="l" t="t" r="r" b="b"/>
            <a:pathLst>
              <a:path w="1286805" h="1286805">
                <a:moveTo>
                  <a:pt x="0" y="0"/>
                </a:moveTo>
                <a:lnTo>
                  <a:pt x="1286805" y="0"/>
                </a:lnTo>
                <a:lnTo>
                  <a:pt x="1286805" y="1286805"/>
                </a:lnTo>
                <a:lnTo>
                  <a:pt x="0" y="128680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6"/>
          <p:cNvSpPr/>
          <p:nvPr/>
        </p:nvSpPr>
        <p:spPr>
          <a:xfrm rot="-1859023" flipV="1">
            <a:off x="10045058" y="7260104"/>
            <a:ext cx="2475172" cy="2475172"/>
          </a:xfrm>
          <a:custGeom>
            <a:avLst/>
            <a:gdLst/>
            <a:ahLst/>
            <a:cxnLst/>
            <a:rect l="l" t="t" r="r" b="b"/>
            <a:pathLst>
              <a:path w="2475172" h="2475172">
                <a:moveTo>
                  <a:pt x="0" y="2475172"/>
                </a:moveTo>
                <a:lnTo>
                  <a:pt x="2475173" y="2475172"/>
                </a:lnTo>
                <a:lnTo>
                  <a:pt x="2475173" y="0"/>
                </a:lnTo>
                <a:lnTo>
                  <a:pt x="0" y="0"/>
                </a:lnTo>
                <a:lnTo>
                  <a:pt x="0" y="2475172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TextBox 17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Confronto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76699" y="5193673"/>
            <a:ext cx="4529114" cy="1234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Flessibile ma con gestione multi-ambiente complicata.</a:t>
            </a:r>
          </a:p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endParaRPr lang="en-US" sz="2400" b="1">
              <a:solidFill>
                <a:srgbClr val="000000"/>
              </a:solidFill>
              <a:latin typeface="Noto Sans Bold"/>
              <a:ea typeface="Noto Sans Bold"/>
              <a:cs typeface="Noto Sans Bold"/>
              <a:sym typeface="Noto Sans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494180" y="3924759"/>
            <a:ext cx="3387299" cy="60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62"/>
              </a:lnSpc>
              <a:spcBef>
                <a:spcPct val="0"/>
              </a:spcBef>
            </a:pPr>
            <a:r>
              <a:rPr lang="en-US" sz="4052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Terragrunt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41922" y="5193673"/>
            <a:ext cx="4985904" cy="1234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Migliora la scalabilità, riduce errori e duplicazione del codice.</a:t>
            </a:r>
          </a:p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endParaRPr lang="en-US" sz="2400" b="1">
              <a:solidFill>
                <a:srgbClr val="000000"/>
              </a:solidFill>
              <a:latin typeface="Noto Sans Bold"/>
              <a:ea typeface="Noto Sans Bold"/>
              <a:cs typeface="Noto Sans Bold"/>
              <a:sym typeface="Noto Sans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1838982" y="7056763"/>
            <a:ext cx="4362172" cy="462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9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Una riduzione dell’80% !!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449018" y="1691776"/>
            <a:ext cx="5389964" cy="55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18"/>
              </a:lnSpc>
              <a:spcBef>
                <a:spcPct val="0"/>
              </a:spcBef>
            </a:pPr>
            <a:r>
              <a:rPr lang="en-US" sz="3681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Tempo di deployment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1838982" y="7669187"/>
            <a:ext cx="3793728" cy="71349"/>
            <a:chOff x="0" y="0"/>
            <a:chExt cx="999171" cy="18791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999171" cy="18791"/>
            </a:xfrm>
            <a:custGeom>
              <a:avLst/>
              <a:gdLst/>
              <a:ahLst/>
              <a:cxnLst/>
              <a:rect l="l" t="t" r="r" b="b"/>
              <a:pathLst>
                <a:path w="999171" h="18791">
                  <a:moveTo>
                    <a:pt x="0" y="0"/>
                  </a:moveTo>
                  <a:lnTo>
                    <a:pt x="999171" y="0"/>
                  </a:lnTo>
                  <a:lnTo>
                    <a:pt x="999171" y="18791"/>
                  </a:lnTo>
                  <a:lnTo>
                    <a:pt x="0" y="18791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66675"/>
              <a:ext cx="999171" cy="854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9" name="Freeform 9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 rot="5400000">
            <a:off x="7508727" y="3429974"/>
            <a:ext cx="531044" cy="542036"/>
          </a:xfrm>
          <a:custGeom>
            <a:avLst/>
            <a:gdLst/>
            <a:ahLst/>
            <a:cxnLst/>
            <a:rect l="l" t="t" r="r" b="b"/>
            <a:pathLst>
              <a:path w="531044" h="542036">
                <a:moveTo>
                  <a:pt x="0" y="0"/>
                </a:moveTo>
                <a:lnTo>
                  <a:pt x="531044" y="0"/>
                </a:lnTo>
                <a:lnTo>
                  <a:pt x="531044" y="542036"/>
                </a:lnTo>
                <a:lnTo>
                  <a:pt x="0" y="5420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514150" y="3597168"/>
            <a:ext cx="8629850" cy="3818709"/>
          </a:xfrm>
          <a:custGeom>
            <a:avLst/>
            <a:gdLst/>
            <a:ahLst/>
            <a:cxnLst/>
            <a:rect l="l" t="t" r="r" b="b"/>
            <a:pathLst>
              <a:path w="8629850" h="3818709">
                <a:moveTo>
                  <a:pt x="0" y="0"/>
                </a:moveTo>
                <a:lnTo>
                  <a:pt x="8629850" y="0"/>
                </a:lnTo>
                <a:lnTo>
                  <a:pt x="8629850" y="3818708"/>
                </a:lnTo>
                <a:lnTo>
                  <a:pt x="0" y="38187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>
            <a:off x="9457422" y="3966514"/>
            <a:ext cx="1530388" cy="1530388"/>
          </a:xfrm>
          <a:custGeom>
            <a:avLst/>
            <a:gdLst/>
            <a:ahLst/>
            <a:cxnLst/>
            <a:rect l="l" t="t" r="r" b="b"/>
            <a:pathLst>
              <a:path w="1530388" h="1530388">
                <a:moveTo>
                  <a:pt x="0" y="0"/>
                </a:moveTo>
                <a:lnTo>
                  <a:pt x="1530388" y="0"/>
                </a:lnTo>
                <a:lnTo>
                  <a:pt x="1530388" y="1530388"/>
                </a:lnTo>
                <a:lnTo>
                  <a:pt x="0" y="15303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>
            <a:off x="9704142" y="5696651"/>
            <a:ext cx="1036948" cy="996195"/>
          </a:xfrm>
          <a:custGeom>
            <a:avLst/>
            <a:gdLst/>
            <a:ahLst/>
            <a:cxnLst/>
            <a:rect l="l" t="t" r="r" b="b"/>
            <a:pathLst>
              <a:path w="1036948" h="996195">
                <a:moveTo>
                  <a:pt x="0" y="0"/>
                </a:moveTo>
                <a:lnTo>
                  <a:pt x="1036948" y="0"/>
                </a:lnTo>
                <a:lnTo>
                  <a:pt x="1036948" y="996194"/>
                </a:lnTo>
                <a:lnTo>
                  <a:pt x="0" y="9961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6"/>
          <p:cNvSpPr/>
          <p:nvPr/>
        </p:nvSpPr>
        <p:spPr>
          <a:xfrm>
            <a:off x="9416374" y="6851545"/>
            <a:ext cx="1612485" cy="1612485"/>
          </a:xfrm>
          <a:custGeom>
            <a:avLst/>
            <a:gdLst/>
            <a:ahLst/>
            <a:cxnLst/>
            <a:rect l="l" t="t" r="r" b="b"/>
            <a:pathLst>
              <a:path w="1612485" h="1612485">
                <a:moveTo>
                  <a:pt x="0" y="0"/>
                </a:moveTo>
                <a:lnTo>
                  <a:pt x="1612485" y="0"/>
                </a:lnTo>
                <a:lnTo>
                  <a:pt x="1612485" y="1612485"/>
                </a:lnTo>
                <a:lnTo>
                  <a:pt x="0" y="161248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Freeform 17"/>
          <p:cNvSpPr/>
          <p:nvPr/>
        </p:nvSpPr>
        <p:spPr>
          <a:xfrm>
            <a:off x="10900465" y="1930591"/>
            <a:ext cx="3386863" cy="1905111"/>
          </a:xfrm>
          <a:custGeom>
            <a:avLst/>
            <a:gdLst/>
            <a:ahLst/>
            <a:cxnLst/>
            <a:rect l="l" t="t" r="r" b="b"/>
            <a:pathLst>
              <a:path w="3386863" h="1905111">
                <a:moveTo>
                  <a:pt x="0" y="0"/>
                </a:moveTo>
                <a:lnTo>
                  <a:pt x="3386863" y="0"/>
                </a:lnTo>
                <a:lnTo>
                  <a:pt x="3386863" y="1905110"/>
                </a:lnTo>
                <a:lnTo>
                  <a:pt x="0" y="190511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8" name="TextBox 18"/>
          <p:cNvSpPr txBox="1"/>
          <p:nvPr/>
        </p:nvSpPr>
        <p:spPr>
          <a:xfrm>
            <a:off x="11148366" y="4325512"/>
            <a:ext cx="5097558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Riduzione del tempo di gestione dell’infrastruttura.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148366" y="7251592"/>
            <a:ext cx="4895427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Integrazione più semplice con CI/CD.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148366" y="5788552"/>
            <a:ext cx="5097558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Maggiore manutenibilità e scalabilità.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Benefici della Soluzione </a:t>
            </a: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6" name="Freeform 6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3000268" y="1980698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955838" y="828228"/>
            <a:ext cx="13890879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Limiti e Possibili Miglioramenti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3641589" y="2420636"/>
            <a:ext cx="2196745" cy="2356765"/>
            <a:chOff x="0" y="0"/>
            <a:chExt cx="2928993" cy="314235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928993" cy="2928993"/>
            </a:xfrm>
            <a:custGeom>
              <a:avLst/>
              <a:gdLst/>
              <a:ahLst/>
              <a:cxnLst/>
              <a:rect l="l" t="t" r="r" b="b"/>
              <a:pathLst>
                <a:path w="2928993" h="2928993">
                  <a:moveTo>
                    <a:pt x="0" y="0"/>
                  </a:moveTo>
                  <a:lnTo>
                    <a:pt x="2928993" y="0"/>
                  </a:lnTo>
                  <a:lnTo>
                    <a:pt x="2928993" y="2928993"/>
                  </a:lnTo>
                  <a:lnTo>
                    <a:pt x="0" y="292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648958"/>
              <a:ext cx="2928993" cy="4933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Limitation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1751464" y="2420636"/>
            <a:ext cx="2196745" cy="2235337"/>
            <a:chOff x="0" y="0"/>
            <a:chExt cx="2928993" cy="29804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928993" cy="2553730"/>
            </a:xfrm>
            <a:custGeom>
              <a:avLst/>
              <a:gdLst/>
              <a:ahLst/>
              <a:cxnLst/>
              <a:rect l="l" t="t" r="r" b="b"/>
              <a:pathLst>
                <a:path w="2928993" h="2553730">
                  <a:moveTo>
                    <a:pt x="0" y="0"/>
                  </a:moveTo>
                  <a:lnTo>
                    <a:pt x="2928993" y="0"/>
                  </a:lnTo>
                  <a:lnTo>
                    <a:pt x="2928993" y="2553730"/>
                  </a:lnTo>
                  <a:lnTo>
                    <a:pt x="0" y="2553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2869" t="-20785" r="-22869" b="-46368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2487055"/>
              <a:ext cx="2928993" cy="4933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Improvement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165930" y="4958376"/>
            <a:ext cx="6978070" cy="1811890"/>
            <a:chOff x="0" y="0"/>
            <a:chExt cx="9304093" cy="2415854"/>
          </a:xfrm>
        </p:grpSpPr>
        <p:sp>
          <p:nvSpPr>
            <p:cNvPr id="21" name="TextBox 21"/>
            <p:cNvSpPr txBox="1"/>
            <p:nvPr/>
          </p:nvSpPr>
          <p:spPr>
            <a:xfrm>
              <a:off x="20553" y="0"/>
              <a:ext cx="9283541" cy="1219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Limitazioni del linguaggio dichiarativo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410861"/>
              <a:ext cx="6917037" cy="10049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Non supportano funzioni avanzate come cicli o strutture dati complesse.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165930" y="7158038"/>
            <a:ext cx="6978071" cy="1369490"/>
            <a:chOff x="0" y="0"/>
            <a:chExt cx="9304094" cy="1825988"/>
          </a:xfrm>
        </p:grpSpPr>
        <p:sp>
          <p:nvSpPr>
            <p:cNvPr id="24" name="TextBox 24"/>
            <p:cNvSpPr txBox="1"/>
            <p:nvPr/>
          </p:nvSpPr>
          <p:spPr>
            <a:xfrm>
              <a:off x="20553" y="0"/>
              <a:ext cx="9283541" cy="609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Gestione del parallelismo di risorse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801262"/>
              <a:ext cx="6917037" cy="10247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it-IT" sz="2200" noProof="0" dirty="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L’esecuzione richiede ulteriori risorse del CPU e memoria.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910359" y="4958376"/>
            <a:ext cx="6978070" cy="1745215"/>
            <a:chOff x="0" y="0"/>
            <a:chExt cx="9304093" cy="2326954"/>
          </a:xfrm>
        </p:grpSpPr>
        <p:sp>
          <p:nvSpPr>
            <p:cNvPr id="27" name="TextBox 27"/>
            <p:cNvSpPr txBox="1"/>
            <p:nvPr/>
          </p:nvSpPr>
          <p:spPr>
            <a:xfrm>
              <a:off x="20553" y="0"/>
              <a:ext cx="9283541" cy="609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Automazione avanzata con hooks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801261"/>
              <a:ext cx="6917037" cy="15256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Eseguire script personalizzati prima o dopo determinate operazioni di Terraform.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910359" y="7158038"/>
            <a:ext cx="6978070" cy="1811890"/>
            <a:chOff x="0" y="0"/>
            <a:chExt cx="9304093" cy="2415854"/>
          </a:xfrm>
        </p:grpSpPr>
        <p:sp>
          <p:nvSpPr>
            <p:cNvPr id="30" name="TextBox 30"/>
            <p:cNvSpPr txBox="1"/>
            <p:nvPr/>
          </p:nvSpPr>
          <p:spPr>
            <a:xfrm>
              <a:off x="20553" y="0"/>
              <a:ext cx="9283541" cy="1219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Integrazione con altri strumenti DevOps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1410861"/>
              <a:ext cx="6917037" cy="10049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Combinazione con strumenti come Ansible, Kubernetes e sistemi di CI/CD.</a:t>
              </a:r>
            </a:p>
          </p:txBody>
        </p:sp>
      </p:grpSp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332112" cy="3612055"/>
            <a:chOff x="0" y="0"/>
            <a:chExt cx="4828211" cy="9513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8211" cy="951323"/>
            </a:xfrm>
            <a:custGeom>
              <a:avLst/>
              <a:gdLst/>
              <a:ahLst/>
              <a:cxnLst/>
              <a:rect l="l" t="t" r="r" b="b"/>
              <a:pathLst>
                <a:path w="4828211" h="951323">
                  <a:moveTo>
                    <a:pt x="0" y="0"/>
                  </a:moveTo>
                  <a:lnTo>
                    <a:pt x="4828211" y="0"/>
                  </a:lnTo>
                  <a:lnTo>
                    <a:pt x="4828211" y="951323"/>
                  </a:lnTo>
                  <a:lnTo>
                    <a:pt x="0" y="951323"/>
                  </a:lnTo>
                  <a:close/>
                </a:path>
              </a:pathLst>
            </a:custGeom>
            <a:solidFill>
              <a:srgbClr val="0096B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28211" cy="1017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5689" y="3443536"/>
            <a:ext cx="18357802" cy="222700"/>
            <a:chOff x="0" y="0"/>
            <a:chExt cx="4834977" cy="586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34977" cy="58653"/>
            </a:xfrm>
            <a:custGeom>
              <a:avLst/>
              <a:gdLst/>
              <a:ahLst/>
              <a:cxnLst/>
              <a:rect l="l" t="t" r="r" b="b"/>
              <a:pathLst>
                <a:path w="4834977" h="58653">
                  <a:moveTo>
                    <a:pt x="0" y="0"/>
                  </a:moveTo>
                  <a:lnTo>
                    <a:pt x="4834977" y="0"/>
                  </a:lnTo>
                  <a:lnTo>
                    <a:pt x="4834977" y="58653"/>
                  </a:lnTo>
                  <a:lnTo>
                    <a:pt x="0" y="586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4834977" cy="125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81228" y="6951370"/>
            <a:ext cx="3515943" cy="82165"/>
            <a:chOff x="0" y="0"/>
            <a:chExt cx="926010" cy="216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26010" cy="21640"/>
            </a:xfrm>
            <a:custGeom>
              <a:avLst/>
              <a:gdLst/>
              <a:ahLst/>
              <a:cxnLst/>
              <a:rect l="l" t="t" r="r" b="b"/>
              <a:pathLst>
                <a:path w="926010" h="21640">
                  <a:moveTo>
                    <a:pt x="0" y="0"/>
                  </a:moveTo>
                  <a:lnTo>
                    <a:pt x="926010" y="0"/>
                  </a:lnTo>
                  <a:lnTo>
                    <a:pt x="92601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92601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593660" y="9358368"/>
            <a:ext cx="3515943" cy="82165"/>
            <a:chOff x="0" y="0"/>
            <a:chExt cx="926010" cy="2164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26010" cy="21640"/>
            </a:xfrm>
            <a:custGeom>
              <a:avLst/>
              <a:gdLst/>
              <a:ahLst/>
              <a:cxnLst/>
              <a:rect l="l" t="t" r="r" b="b"/>
              <a:pathLst>
                <a:path w="926010" h="21640">
                  <a:moveTo>
                    <a:pt x="0" y="0"/>
                  </a:moveTo>
                  <a:lnTo>
                    <a:pt x="926010" y="0"/>
                  </a:lnTo>
                  <a:lnTo>
                    <a:pt x="92601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92601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051009" y="9399451"/>
            <a:ext cx="2743470" cy="82165"/>
            <a:chOff x="0" y="0"/>
            <a:chExt cx="722560" cy="2164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22560" cy="21640"/>
            </a:xfrm>
            <a:custGeom>
              <a:avLst/>
              <a:gdLst/>
              <a:ahLst/>
              <a:cxnLst/>
              <a:rect l="l" t="t" r="r" b="b"/>
              <a:pathLst>
                <a:path w="722560" h="21640">
                  <a:moveTo>
                    <a:pt x="0" y="0"/>
                  </a:moveTo>
                  <a:lnTo>
                    <a:pt x="722560" y="0"/>
                  </a:lnTo>
                  <a:lnTo>
                    <a:pt x="72256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66675"/>
              <a:ext cx="72256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7703371" y="7062110"/>
            <a:ext cx="2743470" cy="82165"/>
            <a:chOff x="0" y="0"/>
            <a:chExt cx="722560" cy="216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2560" cy="21640"/>
            </a:xfrm>
            <a:custGeom>
              <a:avLst/>
              <a:gdLst/>
              <a:ahLst/>
              <a:cxnLst/>
              <a:rect l="l" t="t" r="r" b="b"/>
              <a:pathLst>
                <a:path w="722560" h="21640">
                  <a:moveTo>
                    <a:pt x="0" y="0"/>
                  </a:moveTo>
                  <a:lnTo>
                    <a:pt x="722560" y="0"/>
                  </a:lnTo>
                  <a:lnTo>
                    <a:pt x="72256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66675"/>
              <a:ext cx="72256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81228" y="5764306"/>
            <a:ext cx="3515943" cy="82165"/>
            <a:chOff x="0" y="0"/>
            <a:chExt cx="926010" cy="2164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26010" cy="21640"/>
            </a:xfrm>
            <a:custGeom>
              <a:avLst/>
              <a:gdLst/>
              <a:ahLst/>
              <a:cxnLst/>
              <a:rect l="l" t="t" r="r" b="b"/>
              <a:pathLst>
                <a:path w="926010" h="21640">
                  <a:moveTo>
                    <a:pt x="0" y="0"/>
                  </a:moveTo>
                  <a:lnTo>
                    <a:pt x="926010" y="0"/>
                  </a:lnTo>
                  <a:lnTo>
                    <a:pt x="92601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66675"/>
              <a:ext cx="92601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593660" y="7814323"/>
            <a:ext cx="3515943" cy="82165"/>
            <a:chOff x="0" y="0"/>
            <a:chExt cx="926010" cy="2164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926010" cy="21640"/>
            </a:xfrm>
            <a:custGeom>
              <a:avLst/>
              <a:gdLst/>
              <a:ahLst/>
              <a:cxnLst/>
              <a:rect l="l" t="t" r="r" b="b"/>
              <a:pathLst>
                <a:path w="926010" h="21640">
                  <a:moveTo>
                    <a:pt x="0" y="0"/>
                  </a:moveTo>
                  <a:lnTo>
                    <a:pt x="926010" y="0"/>
                  </a:lnTo>
                  <a:lnTo>
                    <a:pt x="92601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66675"/>
              <a:ext cx="92601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3051009" y="7855405"/>
            <a:ext cx="2743470" cy="82165"/>
            <a:chOff x="0" y="0"/>
            <a:chExt cx="722560" cy="2164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722560" cy="21640"/>
            </a:xfrm>
            <a:custGeom>
              <a:avLst/>
              <a:gdLst/>
              <a:ahLst/>
              <a:cxnLst/>
              <a:rect l="l" t="t" r="r" b="b"/>
              <a:pathLst>
                <a:path w="722560" h="21640">
                  <a:moveTo>
                    <a:pt x="0" y="0"/>
                  </a:moveTo>
                  <a:lnTo>
                    <a:pt x="722560" y="0"/>
                  </a:lnTo>
                  <a:lnTo>
                    <a:pt x="72256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66675"/>
              <a:ext cx="72256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7703371" y="4064774"/>
            <a:ext cx="2743470" cy="82165"/>
            <a:chOff x="0" y="0"/>
            <a:chExt cx="722560" cy="2164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722560" cy="21640"/>
            </a:xfrm>
            <a:custGeom>
              <a:avLst/>
              <a:gdLst/>
              <a:ahLst/>
              <a:cxnLst/>
              <a:rect l="l" t="t" r="r" b="b"/>
              <a:pathLst>
                <a:path w="722560" h="21640">
                  <a:moveTo>
                    <a:pt x="0" y="0"/>
                  </a:moveTo>
                  <a:lnTo>
                    <a:pt x="722560" y="0"/>
                  </a:lnTo>
                  <a:lnTo>
                    <a:pt x="72256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66675"/>
              <a:ext cx="72256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1955541" y="4064774"/>
            <a:ext cx="4934406" cy="1424648"/>
            <a:chOff x="0" y="0"/>
            <a:chExt cx="6579207" cy="1899530"/>
          </a:xfrm>
        </p:grpSpPr>
        <p:sp>
          <p:nvSpPr>
            <p:cNvPr id="33" name="Freeform 33"/>
            <p:cNvSpPr/>
            <p:nvPr/>
          </p:nvSpPr>
          <p:spPr>
            <a:xfrm>
              <a:off x="4679677" y="0"/>
              <a:ext cx="1899530" cy="1899530"/>
            </a:xfrm>
            <a:custGeom>
              <a:avLst/>
              <a:gdLst/>
              <a:ahLst/>
              <a:cxnLst/>
              <a:rect l="l" t="t" r="r" b="b"/>
              <a:pathLst>
                <a:path w="1899530" h="1899530">
                  <a:moveTo>
                    <a:pt x="0" y="0"/>
                  </a:moveTo>
                  <a:lnTo>
                    <a:pt x="1899530" y="0"/>
                  </a:lnTo>
                  <a:lnTo>
                    <a:pt x="1899530" y="1899530"/>
                  </a:lnTo>
                  <a:lnTo>
                    <a:pt x="0" y="18995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0" y="0"/>
              <a:ext cx="3501438" cy="1899530"/>
            </a:xfrm>
            <a:custGeom>
              <a:avLst/>
              <a:gdLst/>
              <a:ahLst/>
              <a:cxnLst/>
              <a:rect l="l" t="t" r="r" b="b"/>
              <a:pathLst>
                <a:path w="3501438" h="1899530">
                  <a:moveTo>
                    <a:pt x="0" y="0"/>
                  </a:moveTo>
                  <a:lnTo>
                    <a:pt x="3501438" y="0"/>
                  </a:lnTo>
                  <a:lnTo>
                    <a:pt x="3501438" y="1899530"/>
                  </a:lnTo>
                  <a:lnTo>
                    <a:pt x="0" y="18995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5" name="Freeform 35"/>
          <p:cNvSpPr/>
          <p:nvPr/>
        </p:nvSpPr>
        <p:spPr>
          <a:xfrm>
            <a:off x="7646356" y="4176035"/>
            <a:ext cx="2857500" cy="2857500"/>
          </a:xfrm>
          <a:custGeom>
            <a:avLst/>
            <a:gdLst/>
            <a:ahLst/>
            <a:cxnLst/>
            <a:rect l="l" t="t" r="r" b="b"/>
            <a:pathLst>
              <a:path w="2857500" h="2857500">
                <a:moveTo>
                  <a:pt x="0" y="0"/>
                </a:moveTo>
                <a:lnTo>
                  <a:pt x="2857500" y="0"/>
                </a:lnTo>
                <a:lnTo>
                  <a:pt x="2857500" y="2857500"/>
                </a:lnTo>
                <a:lnTo>
                  <a:pt x="0" y="28575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36" name="TextBox 36"/>
          <p:cNvSpPr txBox="1"/>
          <p:nvPr/>
        </p:nvSpPr>
        <p:spPr>
          <a:xfrm>
            <a:off x="1027479" y="6036970"/>
            <a:ext cx="4423441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Relatore</a:t>
            </a:r>
          </a:p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Prof. Arcangelo Castiglione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282390" y="8086988"/>
            <a:ext cx="3913620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Relatore esterno</a:t>
            </a:r>
          </a:p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Gabriele Previtera</a:t>
            </a:r>
          </a:p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(Epsilon SRL)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2522443" y="8137595"/>
            <a:ext cx="3839042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Candidato</a:t>
            </a:r>
          </a:p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Junhuang Chen</a:t>
            </a:r>
          </a:p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Mat. 0512112650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3113283" y="1019175"/>
            <a:ext cx="12061433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00"/>
              </a:lnSpc>
              <a:spcBef>
                <a:spcPct val="0"/>
              </a:spcBef>
            </a:pPr>
            <a:r>
              <a:rPr lang="en-US" sz="7500" b="1">
                <a:solidFill>
                  <a:srgbClr val="FFFFFF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Grazie per l’attenzione!</a:t>
            </a:r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23323" y="4987319"/>
            <a:ext cx="5776431" cy="1848331"/>
            <a:chOff x="0" y="0"/>
            <a:chExt cx="7701908" cy="2464442"/>
          </a:xfrm>
        </p:grpSpPr>
        <p:grpSp>
          <p:nvGrpSpPr>
            <p:cNvPr id="3" name="Group 3"/>
            <p:cNvGrpSpPr/>
            <p:nvPr/>
          </p:nvGrpSpPr>
          <p:grpSpPr>
            <a:xfrm rot="2005963">
              <a:off x="-275282" y="1113974"/>
              <a:ext cx="4114800" cy="236494"/>
              <a:chOff x="0" y="0"/>
              <a:chExt cx="812800" cy="4671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12800" cy="4671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6715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6715"/>
                    </a:lnTo>
                    <a:lnTo>
                      <a:pt x="0" y="46715"/>
                    </a:lnTo>
                    <a:close/>
                  </a:path>
                </a:pathLst>
              </a:custGeom>
              <a:solidFill>
                <a:srgbClr val="F4F4F4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66675"/>
                <a:ext cx="812800" cy="1133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8954029">
              <a:off x="3816175" y="1124867"/>
              <a:ext cx="4114800" cy="236494"/>
              <a:chOff x="0" y="0"/>
              <a:chExt cx="812800" cy="4671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4671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6715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6715"/>
                    </a:lnTo>
                    <a:lnTo>
                      <a:pt x="0" y="46715"/>
                    </a:lnTo>
                    <a:close/>
                  </a:path>
                </a:pathLst>
              </a:custGeom>
              <a:solidFill>
                <a:srgbClr val="F4F4F4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66675"/>
                <a:ext cx="812800" cy="1133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9954517" y="4987319"/>
            <a:ext cx="5776431" cy="1848331"/>
            <a:chOff x="0" y="0"/>
            <a:chExt cx="7701908" cy="2464442"/>
          </a:xfrm>
        </p:grpSpPr>
        <p:grpSp>
          <p:nvGrpSpPr>
            <p:cNvPr id="10" name="Group 10"/>
            <p:cNvGrpSpPr/>
            <p:nvPr/>
          </p:nvGrpSpPr>
          <p:grpSpPr>
            <a:xfrm rot="2005963">
              <a:off x="-275282" y="1113974"/>
              <a:ext cx="4114800" cy="236494"/>
              <a:chOff x="0" y="0"/>
              <a:chExt cx="812800" cy="46715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4671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6715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6715"/>
                    </a:lnTo>
                    <a:lnTo>
                      <a:pt x="0" y="46715"/>
                    </a:lnTo>
                    <a:close/>
                  </a:path>
                </a:pathLst>
              </a:custGeom>
              <a:solidFill>
                <a:srgbClr val="F4F4F4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66675"/>
                <a:ext cx="812800" cy="1133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8954029">
              <a:off x="3816175" y="1124867"/>
              <a:ext cx="4114800" cy="236494"/>
              <a:chOff x="0" y="0"/>
              <a:chExt cx="812800" cy="46715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4671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6715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6715"/>
                    </a:lnTo>
                    <a:lnTo>
                      <a:pt x="0" y="46715"/>
                    </a:lnTo>
                    <a:close/>
                  </a:path>
                </a:pathLst>
              </a:custGeom>
              <a:solidFill>
                <a:srgbClr val="F4F4F4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66675"/>
                <a:ext cx="812800" cy="1133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16" name="Group 16"/>
          <p:cNvGrpSpPr/>
          <p:nvPr/>
        </p:nvGrpSpPr>
        <p:grpSpPr>
          <a:xfrm>
            <a:off x="1246273" y="4033413"/>
            <a:ext cx="3121751" cy="1629210"/>
            <a:chOff x="0" y="0"/>
            <a:chExt cx="4162334" cy="2172280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198061"/>
              <a:ext cx="4114800" cy="1974220"/>
              <a:chOff x="0" y="0"/>
              <a:chExt cx="812800" cy="389969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" name="TextBox 19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47534" y="0"/>
              <a:ext cx="4114800" cy="1974220"/>
              <a:chOff x="0" y="0"/>
              <a:chExt cx="812800" cy="389969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C2CB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TextBox 22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23" name="Group 23"/>
          <p:cNvGrpSpPr/>
          <p:nvPr/>
        </p:nvGrpSpPr>
        <p:grpSpPr>
          <a:xfrm>
            <a:off x="4358499" y="6242478"/>
            <a:ext cx="3121751" cy="1629210"/>
            <a:chOff x="0" y="0"/>
            <a:chExt cx="4162334" cy="2172280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198061"/>
              <a:ext cx="4114800" cy="1974220"/>
              <a:chOff x="0" y="0"/>
              <a:chExt cx="812800" cy="389969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7534" y="0"/>
              <a:ext cx="4114800" cy="1974220"/>
              <a:chOff x="0" y="0"/>
              <a:chExt cx="812800" cy="389969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C2CB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30" name="Group 30"/>
          <p:cNvGrpSpPr/>
          <p:nvPr/>
        </p:nvGrpSpPr>
        <p:grpSpPr>
          <a:xfrm>
            <a:off x="7748055" y="4185813"/>
            <a:ext cx="3121751" cy="1629210"/>
            <a:chOff x="0" y="0"/>
            <a:chExt cx="4162334" cy="2172280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198061"/>
              <a:ext cx="4114800" cy="1974220"/>
              <a:chOff x="0" y="0"/>
              <a:chExt cx="812800" cy="389969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>
              <a:off x="47534" y="0"/>
              <a:ext cx="4114800" cy="1974220"/>
              <a:chOff x="0" y="0"/>
              <a:chExt cx="812800" cy="389969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C2CB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" name="TextBox 36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37" name="Group 37"/>
          <p:cNvGrpSpPr/>
          <p:nvPr/>
        </p:nvGrpSpPr>
        <p:grpSpPr>
          <a:xfrm>
            <a:off x="11320135" y="6274979"/>
            <a:ext cx="3121751" cy="1629210"/>
            <a:chOff x="0" y="0"/>
            <a:chExt cx="4162334" cy="2172280"/>
          </a:xfrm>
        </p:grpSpPr>
        <p:grpSp>
          <p:nvGrpSpPr>
            <p:cNvPr id="38" name="Group 38"/>
            <p:cNvGrpSpPr/>
            <p:nvPr/>
          </p:nvGrpSpPr>
          <p:grpSpPr>
            <a:xfrm>
              <a:off x="0" y="198061"/>
              <a:ext cx="4114800" cy="1974220"/>
              <a:chOff x="0" y="0"/>
              <a:chExt cx="812800" cy="389969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" name="TextBox 40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41" name="Group 41"/>
            <p:cNvGrpSpPr/>
            <p:nvPr/>
          </p:nvGrpSpPr>
          <p:grpSpPr>
            <a:xfrm>
              <a:off x="47534" y="0"/>
              <a:ext cx="4114800" cy="1974220"/>
              <a:chOff x="0" y="0"/>
              <a:chExt cx="812800" cy="389969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C2CB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" name="TextBox 43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44" name="Group 44"/>
          <p:cNvGrpSpPr/>
          <p:nvPr/>
        </p:nvGrpSpPr>
        <p:grpSpPr>
          <a:xfrm>
            <a:off x="14249836" y="3997930"/>
            <a:ext cx="3121751" cy="1629210"/>
            <a:chOff x="0" y="0"/>
            <a:chExt cx="4162334" cy="2172280"/>
          </a:xfrm>
        </p:grpSpPr>
        <p:grpSp>
          <p:nvGrpSpPr>
            <p:cNvPr id="45" name="Group 45"/>
            <p:cNvGrpSpPr/>
            <p:nvPr/>
          </p:nvGrpSpPr>
          <p:grpSpPr>
            <a:xfrm>
              <a:off x="0" y="198061"/>
              <a:ext cx="4114800" cy="1974220"/>
              <a:chOff x="0" y="0"/>
              <a:chExt cx="812800" cy="389969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" name="TextBox 47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48" name="Group 48"/>
            <p:cNvGrpSpPr/>
            <p:nvPr/>
          </p:nvGrpSpPr>
          <p:grpSpPr>
            <a:xfrm>
              <a:off x="47534" y="0"/>
              <a:ext cx="4114800" cy="1974220"/>
              <a:chOff x="0" y="0"/>
              <a:chExt cx="812800" cy="389969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C2CB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TextBox 50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51" name="Group 51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55" name="Freeform 55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6" name="Freeform 56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57" name="Freeform 57"/>
          <p:cNvSpPr/>
          <p:nvPr/>
        </p:nvSpPr>
        <p:spPr>
          <a:xfrm>
            <a:off x="1841476" y="3220141"/>
            <a:ext cx="1931344" cy="1931344"/>
          </a:xfrm>
          <a:custGeom>
            <a:avLst/>
            <a:gdLst/>
            <a:ahLst/>
            <a:cxnLst/>
            <a:rect l="l" t="t" r="r" b="b"/>
            <a:pathLst>
              <a:path w="1931344" h="1931344">
                <a:moveTo>
                  <a:pt x="0" y="0"/>
                </a:moveTo>
                <a:lnTo>
                  <a:pt x="1931344" y="0"/>
                </a:lnTo>
                <a:lnTo>
                  <a:pt x="1931344" y="1931344"/>
                </a:lnTo>
                <a:lnTo>
                  <a:pt x="0" y="19313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58" name="Freeform 58"/>
          <p:cNvSpPr/>
          <p:nvPr/>
        </p:nvSpPr>
        <p:spPr>
          <a:xfrm>
            <a:off x="4940411" y="5433301"/>
            <a:ext cx="1931344" cy="1931344"/>
          </a:xfrm>
          <a:custGeom>
            <a:avLst/>
            <a:gdLst/>
            <a:ahLst/>
            <a:cxnLst/>
            <a:rect l="l" t="t" r="r" b="b"/>
            <a:pathLst>
              <a:path w="1931344" h="1931344">
                <a:moveTo>
                  <a:pt x="0" y="0"/>
                </a:moveTo>
                <a:lnTo>
                  <a:pt x="1931344" y="0"/>
                </a:lnTo>
                <a:lnTo>
                  <a:pt x="1931344" y="1931344"/>
                </a:lnTo>
                <a:lnTo>
                  <a:pt x="0" y="19313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59" name="Freeform 59"/>
          <p:cNvSpPr/>
          <p:nvPr/>
        </p:nvSpPr>
        <p:spPr>
          <a:xfrm>
            <a:off x="8370851" y="3501957"/>
            <a:ext cx="1931344" cy="1931344"/>
          </a:xfrm>
          <a:custGeom>
            <a:avLst/>
            <a:gdLst/>
            <a:ahLst/>
            <a:cxnLst/>
            <a:rect l="l" t="t" r="r" b="b"/>
            <a:pathLst>
              <a:path w="1931344" h="1931344">
                <a:moveTo>
                  <a:pt x="0" y="0"/>
                </a:moveTo>
                <a:lnTo>
                  <a:pt x="1931344" y="0"/>
                </a:lnTo>
                <a:lnTo>
                  <a:pt x="1931344" y="1931344"/>
                </a:lnTo>
                <a:lnTo>
                  <a:pt x="0" y="193134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60" name="Freeform 60"/>
          <p:cNvSpPr/>
          <p:nvPr/>
        </p:nvSpPr>
        <p:spPr>
          <a:xfrm>
            <a:off x="11836329" y="5433301"/>
            <a:ext cx="2012808" cy="1939921"/>
          </a:xfrm>
          <a:custGeom>
            <a:avLst/>
            <a:gdLst/>
            <a:ahLst/>
            <a:cxnLst/>
            <a:rect l="l" t="t" r="r" b="b"/>
            <a:pathLst>
              <a:path w="2012808" h="1939921">
                <a:moveTo>
                  <a:pt x="0" y="0"/>
                </a:moveTo>
                <a:lnTo>
                  <a:pt x="2012808" y="0"/>
                </a:lnTo>
                <a:lnTo>
                  <a:pt x="2012808" y="1939921"/>
                </a:lnTo>
                <a:lnTo>
                  <a:pt x="0" y="193992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61" name="Freeform 61"/>
          <p:cNvSpPr/>
          <p:nvPr/>
        </p:nvSpPr>
        <p:spPr>
          <a:xfrm>
            <a:off x="14832475" y="3097942"/>
            <a:ext cx="1902476" cy="1902476"/>
          </a:xfrm>
          <a:custGeom>
            <a:avLst/>
            <a:gdLst/>
            <a:ahLst/>
            <a:cxnLst/>
            <a:rect l="l" t="t" r="r" b="b"/>
            <a:pathLst>
              <a:path w="1902476" h="1902476">
                <a:moveTo>
                  <a:pt x="0" y="0"/>
                </a:moveTo>
                <a:lnTo>
                  <a:pt x="1902476" y="0"/>
                </a:lnTo>
                <a:lnTo>
                  <a:pt x="1902476" y="1902476"/>
                </a:lnTo>
                <a:lnTo>
                  <a:pt x="0" y="190247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62" name="Group 62"/>
          <p:cNvGrpSpPr/>
          <p:nvPr/>
        </p:nvGrpSpPr>
        <p:grpSpPr>
          <a:xfrm>
            <a:off x="1356561" y="5911485"/>
            <a:ext cx="2901174" cy="1745850"/>
            <a:chOff x="0" y="0"/>
            <a:chExt cx="3868232" cy="2327801"/>
          </a:xfrm>
        </p:grpSpPr>
        <p:sp>
          <p:nvSpPr>
            <p:cNvPr id="63" name="TextBox 63"/>
            <p:cNvSpPr txBox="1"/>
            <p:nvPr/>
          </p:nvSpPr>
          <p:spPr>
            <a:xfrm>
              <a:off x="14036" y="9525"/>
              <a:ext cx="3854195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Cluster Computing</a:t>
              </a:r>
            </a:p>
          </p:txBody>
        </p:sp>
        <p:sp>
          <p:nvSpPr>
            <p:cNvPr id="64" name="TextBox 64"/>
            <p:cNvSpPr txBox="1"/>
            <p:nvPr/>
          </p:nvSpPr>
          <p:spPr>
            <a:xfrm>
              <a:off x="0" y="683786"/>
              <a:ext cx="3184074" cy="16440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Un gruppo di computer collegati tra loro per lavorare come un'unica unità.</a:t>
              </a:r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4684970" y="8012051"/>
            <a:ext cx="3346991" cy="1745850"/>
            <a:chOff x="0" y="0"/>
            <a:chExt cx="4462655" cy="2327801"/>
          </a:xfrm>
        </p:grpSpPr>
        <p:sp>
          <p:nvSpPr>
            <p:cNvPr id="66" name="TextBox 66"/>
            <p:cNvSpPr txBox="1"/>
            <p:nvPr/>
          </p:nvSpPr>
          <p:spPr>
            <a:xfrm>
              <a:off x="16193" y="9525"/>
              <a:ext cx="4446461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Grid Computing</a:t>
              </a:r>
            </a:p>
          </p:txBody>
        </p:sp>
        <p:sp>
          <p:nvSpPr>
            <p:cNvPr id="67" name="TextBox 67"/>
            <p:cNvSpPr txBox="1"/>
            <p:nvPr/>
          </p:nvSpPr>
          <p:spPr>
            <a:xfrm>
              <a:off x="0" y="683786"/>
              <a:ext cx="3673364" cy="16440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Una rete distribuita di computer eterogenei che collaborano per risolvere problemi complessi.</a:t>
              </a:r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11756752" y="8012051"/>
            <a:ext cx="3773608" cy="1431525"/>
            <a:chOff x="0" y="0"/>
            <a:chExt cx="5031477" cy="1908701"/>
          </a:xfrm>
        </p:grpSpPr>
        <p:sp>
          <p:nvSpPr>
            <p:cNvPr id="69" name="TextBox 69"/>
            <p:cNvSpPr txBox="1"/>
            <p:nvPr/>
          </p:nvSpPr>
          <p:spPr>
            <a:xfrm>
              <a:off x="18257" y="9525"/>
              <a:ext cx="5013220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SaaS, PaaS, IaaS</a:t>
              </a:r>
            </a:p>
          </p:txBody>
        </p:sp>
        <p:sp>
          <p:nvSpPr>
            <p:cNvPr id="70" name="TextBox 70"/>
            <p:cNvSpPr txBox="1"/>
            <p:nvPr/>
          </p:nvSpPr>
          <p:spPr>
            <a:xfrm>
              <a:off x="0" y="683786"/>
              <a:ext cx="4141581" cy="12249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Infr</a:t>
              </a:r>
              <a:r>
                <a:rPr lang="en-US" sz="1800" u="none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astructure-as-a-Service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Platforms-as-a-Service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Software-as-a-Service.</a:t>
              </a:r>
            </a:p>
          </p:txBody>
        </p:sp>
      </p:grpSp>
      <p:grpSp>
        <p:nvGrpSpPr>
          <p:cNvPr id="71" name="Group 71"/>
          <p:cNvGrpSpPr/>
          <p:nvPr/>
        </p:nvGrpSpPr>
        <p:grpSpPr>
          <a:xfrm>
            <a:off x="8247455" y="6129348"/>
            <a:ext cx="3072679" cy="2060175"/>
            <a:chOff x="0" y="0"/>
            <a:chExt cx="4096906" cy="2746901"/>
          </a:xfrm>
        </p:grpSpPr>
        <p:sp>
          <p:nvSpPr>
            <p:cNvPr id="72" name="TextBox 72"/>
            <p:cNvSpPr txBox="1"/>
            <p:nvPr/>
          </p:nvSpPr>
          <p:spPr>
            <a:xfrm>
              <a:off x="14866" y="9525"/>
              <a:ext cx="4082040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Utility Computing</a:t>
              </a:r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0" y="683786"/>
              <a:ext cx="3372304" cy="20631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Un modello in cui le risorse computazionali sono fornite su richiesta, come un servizio pubblico.</a:t>
              </a:r>
            </a:p>
          </p:txBody>
        </p:sp>
      </p:grpSp>
      <p:grpSp>
        <p:nvGrpSpPr>
          <p:cNvPr id="74" name="Group 74"/>
          <p:cNvGrpSpPr/>
          <p:nvPr/>
        </p:nvGrpSpPr>
        <p:grpSpPr>
          <a:xfrm>
            <a:off x="14708586" y="5815023"/>
            <a:ext cx="2796884" cy="1431525"/>
            <a:chOff x="0" y="0"/>
            <a:chExt cx="3729179" cy="1908701"/>
          </a:xfrm>
        </p:grpSpPr>
        <p:sp>
          <p:nvSpPr>
            <p:cNvPr id="75" name="TextBox 75"/>
            <p:cNvSpPr txBox="1"/>
            <p:nvPr/>
          </p:nvSpPr>
          <p:spPr>
            <a:xfrm>
              <a:off x="13532" y="9525"/>
              <a:ext cx="3715647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Cloud Computing</a:t>
              </a:r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0" y="683786"/>
              <a:ext cx="3069615" cy="12249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Un modello che fornisce risorse IT  tramite Internet.</a:t>
              </a:r>
            </a:p>
          </p:txBody>
        </p:sp>
      </p:grpSp>
      <p:sp>
        <p:nvSpPr>
          <p:cNvPr id="77" name="TextBox 77"/>
          <p:cNvSpPr txBox="1"/>
          <p:nvPr/>
        </p:nvSpPr>
        <p:spPr>
          <a:xfrm>
            <a:off x="974888" y="828228"/>
            <a:ext cx="10781864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Contesto e Importanza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442252" y="3189274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9" name="Freeform 9"/>
          <p:cNvSpPr/>
          <p:nvPr/>
        </p:nvSpPr>
        <p:spPr>
          <a:xfrm>
            <a:off x="10456539" y="7345821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0" name="Freeform 10"/>
          <p:cNvSpPr/>
          <p:nvPr/>
        </p:nvSpPr>
        <p:spPr>
          <a:xfrm>
            <a:off x="10466064" y="5267547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11" name="Group 11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12" name="Freeform 12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Freeform 13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" name="Freeform 14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 rot="5400000">
            <a:off x="1487467" y="2936771"/>
            <a:ext cx="7350977" cy="6666870"/>
          </a:xfrm>
          <a:custGeom>
            <a:avLst/>
            <a:gdLst/>
            <a:ahLst/>
            <a:cxnLst/>
            <a:rect l="l" t="t" r="r" b="b"/>
            <a:pathLst>
              <a:path w="7350977" h="6666870">
                <a:moveTo>
                  <a:pt x="0" y="0"/>
                </a:moveTo>
                <a:lnTo>
                  <a:pt x="7350977" y="0"/>
                </a:lnTo>
                <a:lnTo>
                  <a:pt x="7350977" y="6666870"/>
                </a:lnTo>
                <a:lnTo>
                  <a:pt x="0" y="66668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4664" t="-117057" r="-22192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6"/>
          <p:cNvSpPr/>
          <p:nvPr/>
        </p:nvSpPr>
        <p:spPr>
          <a:xfrm>
            <a:off x="3625694" y="2343050"/>
            <a:ext cx="3074524" cy="3246927"/>
          </a:xfrm>
          <a:custGeom>
            <a:avLst/>
            <a:gdLst/>
            <a:ahLst/>
            <a:cxnLst/>
            <a:rect l="l" t="t" r="r" b="b"/>
            <a:pathLst>
              <a:path w="3074524" h="3246927">
                <a:moveTo>
                  <a:pt x="0" y="0"/>
                </a:moveTo>
                <a:lnTo>
                  <a:pt x="3074524" y="0"/>
                </a:lnTo>
                <a:lnTo>
                  <a:pt x="3074524" y="3246928"/>
                </a:lnTo>
                <a:lnTo>
                  <a:pt x="0" y="324692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Freeform 17"/>
          <p:cNvSpPr/>
          <p:nvPr/>
        </p:nvSpPr>
        <p:spPr>
          <a:xfrm>
            <a:off x="2311050" y="6044787"/>
            <a:ext cx="1740971" cy="1740971"/>
          </a:xfrm>
          <a:custGeom>
            <a:avLst/>
            <a:gdLst/>
            <a:ahLst/>
            <a:cxnLst/>
            <a:rect l="l" t="t" r="r" b="b"/>
            <a:pathLst>
              <a:path w="1740971" h="1740971">
                <a:moveTo>
                  <a:pt x="0" y="0"/>
                </a:moveTo>
                <a:lnTo>
                  <a:pt x="1740971" y="0"/>
                </a:lnTo>
                <a:lnTo>
                  <a:pt x="1740971" y="1740972"/>
                </a:lnTo>
                <a:lnTo>
                  <a:pt x="0" y="174097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8" name="Freeform 18"/>
          <p:cNvSpPr/>
          <p:nvPr/>
        </p:nvSpPr>
        <p:spPr>
          <a:xfrm>
            <a:off x="1935198" y="7227453"/>
            <a:ext cx="2492674" cy="2030847"/>
          </a:xfrm>
          <a:custGeom>
            <a:avLst/>
            <a:gdLst/>
            <a:ahLst/>
            <a:cxnLst/>
            <a:rect l="l" t="t" r="r" b="b"/>
            <a:pathLst>
              <a:path w="2492674" h="2030847">
                <a:moveTo>
                  <a:pt x="0" y="0"/>
                </a:moveTo>
                <a:lnTo>
                  <a:pt x="2492674" y="0"/>
                </a:lnTo>
                <a:lnTo>
                  <a:pt x="2492674" y="2030847"/>
                </a:lnTo>
                <a:lnTo>
                  <a:pt x="0" y="20308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56045" r="-18607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9" name="Freeform 19"/>
          <p:cNvSpPr/>
          <p:nvPr/>
        </p:nvSpPr>
        <p:spPr>
          <a:xfrm>
            <a:off x="5741761" y="5918299"/>
            <a:ext cx="1993948" cy="1993948"/>
          </a:xfrm>
          <a:custGeom>
            <a:avLst/>
            <a:gdLst/>
            <a:ahLst/>
            <a:cxnLst/>
            <a:rect l="l" t="t" r="r" b="b"/>
            <a:pathLst>
              <a:path w="1993948" h="1993948">
                <a:moveTo>
                  <a:pt x="0" y="0"/>
                </a:moveTo>
                <a:lnTo>
                  <a:pt x="1993948" y="0"/>
                </a:lnTo>
                <a:lnTo>
                  <a:pt x="1993948" y="1993948"/>
                </a:lnTo>
                <a:lnTo>
                  <a:pt x="0" y="199394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20" name="TextBox 20"/>
          <p:cNvSpPr txBox="1"/>
          <p:nvPr/>
        </p:nvSpPr>
        <p:spPr>
          <a:xfrm>
            <a:off x="11148366" y="3151174"/>
            <a:ext cx="4584125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Analizzare i limiti di </a:t>
            </a:r>
            <a:r>
              <a:rPr lang="en-US" sz="23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Terraform </a:t>
            </a:r>
            <a:r>
              <a:rPr lang="en-US" sz="23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nella gestione multi-ambiente.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148366" y="7311612"/>
            <a:ext cx="4584125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Valutare i vantaggi in termini di scalabilità e automazione.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148366" y="5229447"/>
            <a:ext cx="4584125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Sperimentare l’efficacia di </a:t>
            </a:r>
            <a:r>
              <a:rPr lang="en-US" sz="23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Terragrunt </a:t>
            </a:r>
            <a:r>
              <a:rPr lang="en-US" sz="23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come soluzione.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Obiettivi della Ricerca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466750" y="7807472"/>
            <a:ext cx="2846271" cy="67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99"/>
              </a:lnSpc>
              <a:spcBef>
                <a:spcPct val="0"/>
              </a:spcBef>
            </a:pPr>
            <a:r>
              <a:rPr lang="en-US" sz="37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Terragrunt</a:t>
            </a: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028700" y="5677619"/>
          <a:ext cx="16303461" cy="2525286"/>
        </p:xfrm>
        <a:graphic>
          <a:graphicData uri="http://schemas.openxmlformats.org/drawingml/2006/table">
            <a:tbl>
              <a:tblPr/>
              <a:tblGrid>
                <a:gridCol w="54344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344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344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25286"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Dichiaratività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 L’utente descrive lo stato desiderato dell’infrastruttura e Terraform applica le modifiche necessarie.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Modularità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Possibilità di riutilizzare componenti grazie ai moduli Terraform.</a:t>
                      </a:r>
                    </a:p>
                    <a:p>
                      <a:pPr algn="ctr">
                        <a:lnSpc>
                          <a:spcPts val="2940"/>
                        </a:lnSpc>
                      </a:pPr>
                      <a:endParaRPr lang="en-US" sz="2100">
                        <a:solidFill>
                          <a:srgbClr val="FFFFFF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Multi-cloud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Compatibilità con vari provider cloud come AWS, Azure e Google Cloud.</a:t>
                      </a:r>
                    </a:p>
                    <a:p>
                      <a:pPr algn="ctr">
                        <a:lnSpc>
                          <a:spcPts val="2940"/>
                        </a:lnSpc>
                      </a:pPr>
                      <a:endParaRPr lang="en-US" sz="2100">
                        <a:solidFill>
                          <a:srgbClr val="FFFFFF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3" name="Group 3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5400000">
            <a:off x="16326079" y="567262"/>
            <a:ext cx="1088762" cy="1111297"/>
          </a:xfrm>
          <a:custGeom>
            <a:avLst/>
            <a:gdLst/>
            <a:ahLst/>
            <a:cxnLst/>
            <a:rect l="l" t="t" r="r" b="b"/>
            <a:pathLst>
              <a:path w="1088762" h="1111297">
                <a:moveTo>
                  <a:pt x="0" y="0"/>
                </a:moveTo>
                <a:lnTo>
                  <a:pt x="1088762" y="0"/>
                </a:lnTo>
                <a:lnTo>
                  <a:pt x="1088762" y="1111297"/>
                </a:lnTo>
                <a:lnTo>
                  <a:pt x="0" y="11112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alphaModFix amt="27000"/>
          </a:blip>
          <a:srcRect/>
          <a:stretch>
            <a:fillRect/>
          </a:stretch>
        </p:blipFill>
        <p:spPr>
          <a:xfrm>
            <a:off x="16325376" y="578530"/>
            <a:ext cx="1100733" cy="1100733"/>
          </a:xfrm>
          <a:prstGeom prst="rect">
            <a:avLst/>
          </a:prstGeom>
        </p:spPr>
      </p:pic>
      <p:sp>
        <p:nvSpPr>
          <p:cNvPr id="8" name="Freeform 8"/>
          <p:cNvSpPr/>
          <p:nvPr/>
        </p:nvSpPr>
        <p:spPr>
          <a:xfrm rot="5400000">
            <a:off x="16049289" y="1396274"/>
            <a:ext cx="531044" cy="542036"/>
          </a:xfrm>
          <a:custGeom>
            <a:avLst/>
            <a:gdLst/>
            <a:ahLst/>
            <a:cxnLst/>
            <a:rect l="l" t="t" r="r" b="b"/>
            <a:pathLst>
              <a:path w="531044" h="542036">
                <a:moveTo>
                  <a:pt x="0" y="0"/>
                </a:moveTo>
                <a:lnTo>
                  <a:pt x="531044" y="0"/>
                </a:lnTo>
                <a:lnTo>
                  <a:pt x="531044" y="542036"/>
                </a:lnTo>
                <a:lnTo>
                  <a:pt x="0" y="5420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9" name="TextBox 9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Introduzione a Terraform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4743662" y="2616617"/>
            <a:ext cx="8800677" cy="1740971"/>
            <a:chOff x="0" y="0"/>
            <a:chExt cx="11734236" cy="232129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321295" cy="2321295"/>
            </a:xfrm>
            <a:custGeom>
              <a:avLst/>
              <a:gdLst/>
              <a:ahLst/>
              <a:cxnLst/>
              <a:rect l="l" t="t" r="r" b="b"/>
              <a:pathLst>
                <a:path w="2321295" h="2321295">
                  <a:moveTo>
                    <a:pt x="0" y="0"/>
                  </a:moveTo>
                  <a:lnTo>
                    <a:pt x="2321295" y="0"/>
                  </a:lnTo>
                  <a:lnTo>
                    <a:pt x="2321295" y="2321295"/>
                  </a:lnTo>
                  <a:lnTo>
                    <a:pt x="0" y="23212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alphaModFix amt="80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906200" y="347212"/>
              <a:ext cx="8828036" cy="1560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150"/>
                </a:lnSpc>
                <a:spcBef>
                  <a:spcPct val="0"/>
                </a:spcBef>
              </a:pPr>
              <a:r>
                <a:rPr lang="en-US" sz="2100" b="1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Terraform </a:t>
              </a:r>
              <a:r>
                <a:rPr lang="en-US" sz="21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è un tool di Infrastructure as Code (IaC) che permette di definire e gestire l'infrastruttura cloud attraverso codice dichiarativo.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4778692"/>
            <a:ext cx="9220158" cy="634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Montserrat 2"/>
                <a:ea typeface="Montserrat 2"/>
                <a:cs typeface="Montserrat 2"/>
                <a:sym typeface="Montserrat 2"/>
              </a:rPr>
              <a:t>Caratteristiche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9" name="Freeform 9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 rot="5400000">
            <a:off x="1487467" y="2936771"/>
            <a:ext cx="7350977" cy="6666870"/>
          </a:xfrm>
          <a:custGeom>
            <a:avLst/>
            <a:gdLst/>
            <a:ahLst/>
            <a:cxnLst/>
            <a:rect l="l" t="t" r="r" b="b"/>
            <a:pathLst>
              <a:path w="7350977" h="6666870">
                <a:moveTo>
                  <a:pt x="0" y="0"/>
                </a:moveTo>
                <a:lnTo>
                  <a:pt x="7350977" y="0"/>
                </a:lnTo>
                <a:lnTo>
                  <a:pt x="7350977" y="6666870"/>
                </a:lnTo>
                <a:lnTo>
                  <a:pt x="0" y="66668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4664" t="-117057" r="-22192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2410553" y="2955083"/>
            <a:ext cx="5504804" cy="5504804"/>
          </a:xfrm>
          <a:custGeom>
            <a:avLst/>
            <a:gdLst/>
            <a:ahLst/>
            <a:cxnLst/>
            <a:rect l="l" t="t" r="r" b="b"/>
            <a:pathLst>
              <a:path w="5504804" h="5504804">
                <a:moveTo>
                  <a:pt x="0" y="0"/>
                </a:moveTo>
                <a:lnTo>
                  <a:pt x="5504805" y="0"/>
                </a:lnTo>
                <a:lnTo>
                  <a:pt x="5504805" y="5504804"/>
                </a:lnTo>
                <a:lnTo>
                  <a:pt x="0" y="55048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 rot="5400000">
            <a:off x="7508727" y="3429974"/>
            <a:ext cx="531044" cy="542036"/>
          </a:xfrm>
          <a:custGeom>
            <a:avLst/>
            <a:gdLst/>
            <a:ahLst/>
            <a:cxnLst/>
            <a:rect l="l" t="t" r="r" b="b"/>
            <a:pathLst>
              <a:path w="531044" h="542036">
                <a:moveTo>
                  <a:pt x="0" y="0"/>
                </a:moveTo>
                <a:lnTo>
                  <a:pt x="531044" y="0"/>
                </a:lnTo>
                <a:lnTo>
                  <a:pt x="531044" y="542036"/>
                </a:lnTo>
                <a:lnTo>
                  <a:pt x="0" y="5420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15" name="Group 15"/>
          <p:cNvGrpSpPr/>
          <p:nvPr/>
        </p:nvGrpSpPr>
        <p:grpSpPr>
          <a:xfrm>
            <a:off x="10465435" y="5087243"/>
            <a:ext cx="5803672" cy="777240"/>
            <a:chOff x="0" y="0"/>
            <a:chExt cx="7738229" cy="103632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87001" cy="586584"/>
            </a:xfrm>
            <a:custGeom>
              <a:avLst/>
              <a:gdLst/>
              <a:ahLst/>
              <a:cxnLst/>
              <a:rect l="l" t="t" r="r" b="b"/>
              <a:pathLst>
                <a:path w="587001" h="586584">
                  <a:moveTo>
                    <a:pt x="0" y="0"/>
                  </a:moveTo>
                  <a:lnTo>
                    <a:pt x="587001" y="0"/>
                  </a:lnTo>
                  <a:lnTo>
                    <a:pt x="587001" y="586584"/>
                  </a:lnTo>
                  <a:lnTo>
                    <a:pt x="0" y="5865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95649" t="-12945" r="-16140" b="-98995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941486" y="-38100"/>
              <a:ext cx="6796744" cy="1074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Configurazioni ripetitive e duplicazione del codice.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465435" y="6474083"/>
            <a:ext cx="5587254" cy="1200232"/>
            <a:chOff x="0" y="0"/>
            <a:chExt cx="7449672" cy="160030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87001" cy="586584"/>
            </a:xfrm>
            <a:custGeom>
              <a:avLst/>
              <a:gdLst/>
              <a:ahLst/>
              <a:cxnLst/>
              <a:rect l="l" t="t" r="r" b="b"/>
              <a:pathLst>
                <a:path w="587001" h="586584">
                  <a:moveTo>
                    <a:pt x="0" y="0"/>
                  </a:moveTo>
                  <a:lnTo>
                    <a:pt x="587001" y="0"/>
                  </a:lnTo>
                  <a:lnTo>
                    <a:pt x="587001" y="586584"/>
                  </a:lnTo>
                  <a:lnTo>
                    <a:pt x="0" y="5865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95649" t="-12945" r="-16140" b="-98995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922436" y="-32911"/>
              <a:ext cx="6527236" cy="16332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Difficoltà nel riutilizzo della configurazione tra ambienti.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0465435" y="7811006"/>
            <a:ext cx="5779859" cy="777240"/>
            <a:chOff x="0" y="0"/>
            <a:chExt cx="7706479" cy="10363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87001" cy="586584"/>
            </a:xfrm>
            <a:custGeom>
              <a:avLst/>
              <a:gdLst/>
              <a:ahLst/>
              <a:cxnLst/>
              <a:rect l="l" t="t" r="r" b="b"/>
              <a:pathLst>
                <a:path w="587001" h="586584">
                  <a:moveTo>
                    <a:pt x="0" y="0"/>
                  </a:moveTo>
                  <a:lnTo>
                    <a:pt x="587001" y="0"/>
                  </a:lnTo>
                  <a:lnTo>
                    <a:pt x="587001" y="586584"/>
                  </a:lnTo>
                  <a:lnTo>
                    <a:pt x="0" y="5865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95649" t="-12945" r="-16140" b="-98995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909736" y="-38100"/>
              <a:ext cx="6796744" cy="1074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Gestione dello stato complessa.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endParaRPr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Gestione Multi-Ambiente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9749795" y="1670145"/>
            <a:ext cx="6985155" cy="2030847"/>
            <a:chOff x="0" y="0"/>
            <a:chExt cx="9313541" cy="2707796"/>
          </a:xfrm>
        </p:grpSpPr>
        <p:sp>
          <p:nvSpPr>
            <p:cNvPr id="26" name="Freeform 26"/>
            <p:cNvSpPr/>
            <p:nvPr/>
          </p:nvSpPr>
          <p:spPr>
            <a:xfrm>
              <a:off x="3508851" y="0"/>
              <a:ext cx="5804689" cy="2707796"/>
            </a:xfrm>
            <a:custGeom>
              <a:avLst/>
              <a:gdLst/>
              <a:ahLst/>
              <a:cxnLst/>
              <a:rect l="l" t="t" r="r" b="b"/>
              <a:pathLst>
                <a:path w="5804689" h="2707796">
                  <a:moveTo>
                    <a:pt x="0" y="0"/>
                  </a:moveTo>
                  <a:lnTo>
                    <a:pt x="5804690" y="0"/>
                  </a:lnTo>
                  <a:lnTo>
                    <a:pt x="5804690" y="2707796"/>
                  </a:lnTo>
                  <a:lnTo>
                    <a:pt x="0" y="27077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998340"/>
              <a:ext cx="9313541" cy="782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638"/>
                </a:lnSpc>
                <a:spcBef>
                  <a:spcPct val="0"/>
                </a:spcBef>
              </a:pPr>
              <a:r>
                <a:rPr lang="en-US" sz="3865" b="1">
                  <a:solidFill>
                    <a:srgbClr val="000000"/>
                  </a:solidFill>
                  <a:latin typeface="Montserrat 1 Bold"/>
                  <a:ea typeface="Montserrat 1 Bold"/>
                  <a:cs typeface="Montserrat 1 Bold"/>
                  <a:sym typeface="Montserrat 1 Bold"/>
                </a:rPr>
                <a:t>Problemi di 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0465435" y="3700992"/>
            <a:ext cx="5803672" cy="777240"/>
            <a:chOff x="0" y="0"/>
            <a:chExt cx="7738229" cy="103632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587001" cy="586584"/>
            </a:xfrm>
            <a:custGeom>
              <a:avLst/>
              <a:gdLst/>
              <a:ahLst/>
              <a:cxnLst/>
              <a:rect l="l" t="t" r="r" b="b"/>
              <a:pathLst>
                <a:path w="587001" h="586584">
                  <a:moveTo>
                    <a:pt x="0" y="0"/>
                  </a:moveTo>
                  <a:lnTo>
                    <a:pt x="587001" y="0"/>
                  </a:lnTo>
                  <a:lnTo>
                    <a:pt x="587001" y="586584"/>
                  </a:lnTo>
                  <a:lnTo>
                    <a:pt x="0" y="5865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95649" t="-12945" r="-16140" b="-98995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941486" y="-38100"/>
              <a:ext cx="6796744" cy="1074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Difficoltà nella gestione di configurazioni multi-ambiente.</a:t>
              </a:r>
            </a:p>
          </p:txBody>
        </p:sp>
      </p:grp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6" name="Freeform 6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8151356" y="2471564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>
            <a:off x="8151356" y="4780759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8151356" y="7089954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>
            <a:off x="752915" y="4780759"/>
            <a:ext cx="7006392" cy="3362443"/>
          </a:xfrm>
          <a:custGeom>
            <a:avLst/>
            <a:gdLst/>
            <a:ahLst/>
            <a:cxnLst/>
            <a:rect l="l" t="t" r="r" b="b"/>
            <a:pathLst>
              <a:path w="7006392" h="3362443">
                <a:moveTo>
                  <a:pt x="0" y="0"/>
                </a:moveTo>
                <a:lnTo>
                  <a:pt x="7006392" y="0"/>
                </a:lnTo>
                <a:lnTo>
                  <a:pt x="7006392" y="3362443"/>
                </a:lnTo>
                <a:lnTo>
                  <a:pt x="0" y="33624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 rot="-1335406">
            <a:off x="1500942" y="4003468"/>
            <a:ext cx="1994520" cy="1994520"/>
          </a:xfrm>
          <a:custGeom>
            <a:avLst/>
            <a:gdLst/>
            <a:ahLst/>
            <a:cxnLst/>
            <a:rect l="l" t="t" r="r" b="b"/>
            <a:pathLst>
              <a:path w="1994520" h="1994520">
                <a:moveTo>
                  <a:pt x="0" y="0"/>
                </a:moveTo>
                <a:lnTo>
                  <a:pt x="1994520" y="0"/>
                </a:lnTo>
                <a:lnTo>
                  <a:pt x="1994520" y="1994520"/>
                </a:lnTo>
                <a:lnTo>
                  <a:pt x="0" y="19945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16" name="Group 16"/>
          <p:cNvGrpSpPr/>
          <p:nvPr/>
        </p:nvGrpSpPr>
        <p:grpSpPr>
          <a:xfrm>
            <a:off x="8719965" y="4780759"/>
            <a:ext cx="8885107" cy="1854435"/>
            <a:chOff x="0" y="0"/>
            <a:chExt cx="11846810" cy="2472581"/>
          </a:xfrm>
        </p:grpSpPr>
        <p:sp>
          <p:nvSpPr>
            <p:cNvPr id="17" name="TextBox 17"/>
            <p:cNvSpPr txBox="1"/>
            <p:nvPr/>
          </p:nvSpPr>
          <p:spPr>
            <a:xfrm>
              <a:off x="26170" y="0"/>
              <a:ext cx="1182064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Centralizzazione della configurazione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839361"/>
              <a:ext cx="8807395" cy="16332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Permette di mantenere le impostazioni condivise in un unico punto, migliorando la coerenza tra gli ambienti.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719965" y="2471564"/>
            <a:ext cx="8885107" cy="1854435"/>
            <a:chOff x="0" y="0"/>
            <a:chExt cx="11846810" cy="2472581"/>
          </a:xfrm>
        </p:grpSpPr>
        <p:sp>
          <p:nvSpPr>
            <p:cNvPr id="20" name="TextBox 20"/>
            <p:cNvSpPr txBox="1"/>
            <p:nvPr/>
          </p:nvSpPr>
          <p:spPr>
            <a:xfrm>
              <a:off x="26170" y="0"/>
              <a:ext cx="1182064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Astrazione sopra Terraform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839361"/>
              <a:ext cx="8807395" cy="16332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Consente di evitare la duplicazione del codice, gestendo configurazioni ripetitive in modo più efficiente.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719965" y="7089954"/>
            <a:ext cx="8706143" cy="1854435"/>
            <a:chOff x="0" y="0"/>
            <a:chExt cx="11608191" cy="2472581"/>
          </a:xfrm>
        </p:grpSpPr>
        <p:sp>
          <p:nvSpPr>
            <p:cNvPr id="23" name="TextBox 23"/>
            <p:cNvSpPr txBox="1"/>
            <p:nvPr/>
          </p:nvSpPr>
          <p:spPr>
            <a:xfrm>
              <a:off x="25643" y="0"/>
              <a:ext cx="1158254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Automazione delle dipendenze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839361"/>
              <a:ext cx="8629996" cy="16332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Facilita il passaggio di variabili tra moduli e la gestione della sequenza di deployment tra più risorse.</a:t>
              </a: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Introduzione a Terragrunt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856372" y="3168219"/>
            <a:ext cx="3515895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ontserrat 2"/>
                <a:ea typeface="Montserrat 2"/>
                <a:cs typeface="Montserrat 2"/>
                <a:sym typeface="Montserrat 2"/>
              </a:rPr>
              <a:t>Wrapper</a:t>
            </a:r>
          </a:p>
        </p:txBody>
      </p:sp>
      <p:sp>
        <p:nvSpPr>
          <p:cNvPr id="27" name="Freeform 27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9" name="Freeform 9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>
            <a:off x="1246035" y="3404101"/>
            <a:ext cx="3198256" cy="5088027"/>
          </a:xfrm>
          <a:custGeom>
            <a:avLst/>
            <a:gdLst/>
            <a:ahLst/>
            <a:cxnLst/>
            <a:rect l="l" t="t" r="r" b="b"/>
            <a:pathLst>
              <a:path w="3198256" h="5088027">
                <a:moveTo>
                  <a:pt x="0" y="0"/>
                </a:moveTo>
                <a:lnTo>
                  <a:pt x="3198255" y="0"/>
                </a:lnTo>
                <a:lnTo>
                  <a:pt x="3198255" y="5088027"/>
                </a:lnTo>
                <a:lnTo>
                  <a:pt x="0" y="50880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3595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3449987" y="3843769"/>
            <a:ext cx="3589339" cy="4985504"/>
          </a:xfrm>
          <a:custGeom>
            <a:avLst/>
            <a:gdLst/>
            <a:ahLst/>
            <a:cxnLst/>
            <a:rect l="l" t="t" r="r" b="b"/>
            <a:pathLst>
              <a:path w="3589339" h="4985504">
                <a:moveTo>
                  <a:pt x="0" y="0"/>
                </a:moveTo>
                <a:lnTo>
                  <a:pt x="3589339" y="0"/>
                </a:lnTo>
                <a:lnTo>
                  <a:pt x="3589339" y="4985504"/>
                </a:lnTo>
                <a:lnTo>
                  <a:pt x="0" y="498550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r="-29572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>
            <a:off x="10676369" y="3658613"/>
            <a:ext cx="4157003" cy="3625296"/>
          </a:xfrm>
          <a:custGeom>
            <a:avLst/>
            <a:gdLst/>
            <a:ahLst/>
            <a:cxnLst/>
            <a:rect l="l" t="t" r="r" b="b"/>
            <a:pathLst>
              <a:path w="4157003" h="3625296">
                <a:moveTo>
                  <a:pt x="0" y="0"/>
                </a:moveTo>
                <a:lnTo>
                  <a:pt x="4157002" y="0"/>
                </a:lnTo>
                <a:lnTo>
                  <a:pt x="4157002" y="3625295"/>
                </a:lnTo>
                <a:lnTo>
                  <a:pt x="0" y="362529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30131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>
            <a:off x="11375632" y="4871960"/>
            <a:ext cx="4460810" cy="3957313"/>
          </a:xfrm>
          <a:custGeom>
            <a:avLst/>
            <a:gdLst/>
            <a:ahLst/>
            <a:cxnLst/>
            <a:rect l="l" t="t" r="r" b="b"/>
            <a:pathLst>
              <a:path w="4460810" h="3957313">
                <a:moveTo>
                  <a:pt x="0" y="0"/>
                </a:moveTo>
                <a:lnTo>
                  <a:pt x="4460811" y="0"/>
                </a:lnTo>
                <a:lnTo>
                  <a:pt x="4460811" y="3957313"/>
                </a:lnTo>
                <a:lnTo>
                  <a:pt x="0" y="39573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6"/>
          <p:cNvSpPr/>
          <p:nvPr/>
        </p:nvSpPr>
        <p:spPr>
          <a:xfrm>
            <a:off x="7940805" y="5000728"/>
            <a:ext cx="2406390" cy="1532896"/>
          </a:xfrm>
          <a:custGeom>
            <a:avLst/>
            <a:gdLst/>
            <a:ahLst/>
            <a:cxnLst/>
            <a:rect l="l" t="t" r="r" b="b"/>
            <a:pathLst>
              <a:path w="2406390" h="1532896">
                <a:moveTo>
                  <a:pt x="0" y="0"/>
                </a:moveTo>
                <a:lnTo>
                  <a:pt x="2406390" y="0"/>
                </a:lnTo>
                <a:lnTo>
                  <a:pt x="2406390" y="1532896"/>
                </a:lnTo>
                <a:lnTo>
                  <a:pt x="0" y="153289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Freeform 17"/>
          <p:cNvSpPr/>
          <p:nvPr/>
        </p:nvSpPr>
        <p:spPr>
          <a:xfrm>
            <a:off x="2318280" y="1751747"/>
            <a:ext cx="4353517" cy="2030847"/>
          </a:xfrm>
          <a:custGeom>
            <a:avLst/>
            <a:gdLst/>
            <a:ahLst/>
            <a:cxnLst/>
            <a:rect l="l" t="t" r="r" b="b"/>
            <a:pathLst>
              <a:path w="4353517" h="2030847">
                <a:moveTo>
                  <a:pt x="0" y="0"/>
                </a:moveTo>
                <a:lnTo>
                  <a:pt x="4353517" y="0"/>
                </a:lnTo>
                <a:lnTo>
                  <a:pt x="4353517" y="2030848"/>
                </a:lnTo>
                <a:lnTo>
                  <a:pt x="0" y="203084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8" name="Freeform 18"/>
          <p:cNvSpPr/>
          <p:nvPr/>
        </p:nvSpPr>
        <p:spPr>
          <a:xfrm>
            <a:off x="11069373" y="2117296"/>
            <a:ext cx="1286805" cy="1286805"/>
          </a:xfrm>
          <a:custGeom>
            <a:avLst/>
            <a:gdLst/>
            <a:ahLst/>
            <a:cxnLst/>
            <a:rect l="l" t="t" r="r" b="b"/>
            <a:pathLst>
              <a:path w="1286805" h="1286805">
                <a:moveTo>
                  <a:pt x="0" y="0"/>
                </a:moveTo>
                <a:lnTo>
                  <a:pt x="1286805" y="0"/>
                </a:lnTo>
                <a:lnTo>
                  <a:pt x="1286805" y="1286805"/>
                </a:lnTo>
                <a:lnTo>
                  <a:pt x="0" y="128680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9" name="TextBox 19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Soluzione con Terragrunt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521631" y="2469109"/>
            <a:ext cx="3387299" cy="60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62"/>
              </a:lnSpc>
              <a:spcBef>
                <a:spcPct val="0"/>
              </a:spcBef>
            </a:pPr>
            <a:r>
              <a:rPr lang="en-US" sz="4052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Terragrunt</a:t>
            </a: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6" name="Freeform 6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3000268" y="1980698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>
            <a:off x="3862185" y="1980698"/>
            <a:ext cx="10563630" cy="7077632"/>
          </a:xfrm>
          <a:custGeom>
            <a:avLst/>
            <a:gdLst/>
            <a:ahLst/>
            <a:cxnLst/>
            <a:rect l="l" t="t" r="r" b="b"/>
            <a:pathLst>
              <a:path w="10563630" h="7077632">
                <a:moveTo>
                  <a:pt x="0" y="0"/>
                </a:moveTo>
                <a:lnTo>
                  <a:pt x="10563630" y="0"/>
                </a:lnTo>
                <a:lnTo>
                  <a:pt x="10563630" y="7077632"/>
                </a:lnTo>
                <a:lnTo>
                  <a:pt x="0" y="70776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 flipH="1">
            <a:off x="1741216" y="5999204"/>
            <a:ext cx="2958356" cy="2326928"/>
          </a:xfrm>
          <a:custGeom>
            <a:avLst/>
            <a:gdLst/>
            <a:ahLst/>
            <a:cxnLst/>
            <a:rect l="l" t="t" r="r" b="b"/>
            <a:pathLst>
              <a:path w="2958356" h="2326928">
                <a:moveTo>
                  <a:pt x="2958355" y="0"/>
                </a:moveTo>
                <a:lnTo>
                  <a:pt x="0" y="0"/>
                </a:lnTo>
                <a:lnTo>
                  <a:pt x="0" y="2326928"/>
                </a:lnTo>
                <a:lnTo>
                  <a:pt x="2958355" y="2326928"/>
                </a:lnTo>
                <a:lnTo>
                  <a:pt x="2958355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Architettura Implementata</a:t>
            </a:r>
          </a:p>
        </p:txBody>
      </p:sp>
      <p:sp>
        <p:nvSpPr>
          <p:cNvPr id="15" name="Freeform 15"/>
          <p:cNvSpPr/>
          <p:nvPr/>
        </p:nvSpPr>
        <p:spPr>
          <a:xfrm>
            <a:off x="3833206" y="7327700"/>
            <a:ext cx="3476575" cy="1221147"/>
          </a:xfrm>
          <a:custGeom>
            <a:avLst/>
            <a:gdLst/>
            <a:ahLst/>
            <a:cxnLst/>
            <a:rect l="l" t="t" r="r" b="b"/>
            <a:pathLst>
              <a:path w="3476575" h="1221147">
                <a:moveTo>
                  <a:pt x="0" y="0"/>
                </a:moveTo>
                <a:lnTo>
                  <a:pt x="3476574" y="0"/>
                </a:lnTo>
                <a:lnTo>
                  <a:pt x="3476574" y="1221147"/>
                </a:lnTo>
                <a:lnTo>
                  <a:pt x="0" y="12211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6"/>
          <p:cNvSpPr/>
          <p:nvPr/>
        </p:nvSpPr>
        <p:spPr>
          <a:xfrm>
            <a:off x="3862185" y="5719758"/>
            <a:ext cx="3476575" cy="1221147"/>
          </a:xfrm>
          <a:custGeom>
            <a:avLst/>
            <a:gdLst/>
            <a:ahLst/>
            <a:cxnLst/>
            <a:rect l="l" t="t" r="r" b="b"/>
            <a:pathLst>
              <a:path w="3476575" h="1221147">
                <a:moveTo>
                  <a:pt x="0" y="0"/>
                </a:moveTo>
                <a:lnTo>
                  <a:pt x="3476575" y="0"/>
                </a:lnTo>
                <a:lnTo>
                  <a:pt x="3476575" y="1221147"/>
                </a:lnTo>
                <a:lnTo>
                  <a:pt x="0" y="12211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TextBox 17"/>
          <p:cNvSpPr txBox="1"/>
          <p:nvPr/>
        </p:nvSpPr>
        <p:spPr>
          <a:xfrm>
            <a:off x="955838" y="5894429"/>
            <a:ext cx="1943993" cy="62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9"/>
              </a:lnSpc>
              <a:spcBef>
                <a:spcPct val="0"/>
              </a:spcBef>
            </a:pPr>
            <a:r>
              <a:rPr lang="en-US" sz="34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Dipende</a:t>
            </a:r>
          </a:p>
        </p:txBody>
      </p:sp>
      <p:sp>
        <p:nvSpPr>
          <p:cNvPr id="18" name="Freeform 18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9" name="Freeform 9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>
            <a:off x="6738735" y="2023425"/>
            <a:ext cx="4353517" cy="2030847"/>
          </a:xfrm>
          <a:custGeom>
            <a:avLst/>
            <a:gdLst/>
            <a:ahLst/>
            <a:cxnLst/>
            <a:rect l="l" t="t" r="r" b="b"/>
            <a:pathLst>
              <a:path w="4353517" h="2030847">
                <a:moveTo>
                  <a:pt x="0" y="0"/>
                </a:moveTo>
                <a:lnTo>
                  <a:pt x="4353517" y="0"/>
                </a:lnTo>
                <a:lnTo>
                  <a:pt x="4353517" y="2030847"/>
                </a:lnTo>
                <a:lnTo>
                  <a:pt x="0" y="20308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1512522" y="3808506"/>
            <a:ext cx="15262955" cy="3834818"/>
          </a:xfrm>
          <a:custGeom>
            <a:avLst/>
            <a:gdLst/>
            <a:ahLst/>
            <a:cxnLst/>
            <a:rect l="l" t="t" r="r" b="b"/>
            <a:pathLst>
              <a:path w="15262955" h="3834818">
                <a:moveTo>
                  <a:pt x="0" y="0"/>
                </a:moveTo>
                <a:lnTo>
                  <a:pt x="15262956" y="0"/>
                </a:lnTo>
                <a:lnTo>
                  <a:pt x="15262956" y="3834817"/>
                </a:lnTo>
                <a:lnTo>
                  <a:pt x="0" y="38348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Processo di Deployment</a:t>
            </a:r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467</Words>
  <Application>Microsoft Office PowerPoint</Application>
  <PresentationFormat>Personalizzato</PresentationFormat>
  <Paragraphs>88</Paragraphs>
  <Slides>14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3" baseType="lpstr">
      <vt:lpstr>Noto Sans Bold</vt:lpstr>
      <vt:lpstr>Montserrat 2</vt:lpstr>
      <vt:lpstr>Open Sauce</vt:lpstr>
      <vt:lpstr>Open Sauce Bold</vt:lpstr>
      <vt:lpstr>Montserrat 1 Bold</vt:lpstr>
      <vt:lpstr>Arial</vt:lpstr>
      <vt:lpstr>Noto Sans</vt:lpstr>
      <vt:lpstr>Calibri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presentation</dc:title>
  <cp:lastModifiedBy>JUNHUANG CHEN</cp:lastModifiedBy>
  <cp:revision>4</cp:revision>
  <dcterms:created xsi:type="dcterms:W3CDTF">2006-08-16T00:00:00Z</dcterms:created>
  <dcterms:modified xsi:type="dcterms:W3CDTF">2025-03-20T21:50:47Z</dcterms:modified>
  <dc:identifier>DAGhuDwn83A</dc:identifier>
</cp:coreProperties>
</file>

<file path=docProps/thumbnail.jpeg>
</file>